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theme/themeOverride30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notesSlides/notesSlide23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theme/themeOverride17.xml" ContentType="application/vnd.openxmlformats-officedocument.themeOverride+xml"/>
  <Override PartName="/ppt/theme/themeOverride28.xml" ContentType="application/vnd.openxmlformats-officedocument.themeOverr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theme/themeOverride24.xml" ContentType="application/vnd.openxmlformats-officedocument.themeOverr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theme/themeOverride20.xml" ContentType="application/vnd.openxmlformats-officedocument.themeOverride+xml"/>
  <Override PartName="/ppt/charts/chart29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notesSlides/notesSlide22.xml" ContentType="application/vnd.openxmlformats-officedocument.presentationml.notesSlide+xml"/>
  <Override PartName="/ppt/theme/themeOverride29.xml" ContentType="application/vnd.openxmlformats-officedocument.themeOverrid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theme/themeOverride18.xml" ContentType="application/vnd.openxmlformats-officedocument.themeOverride+xml"/>
  <Override PartName="/ppt/theme/themeOverride27.xml" ContentType="application/vnd.openxmlformats-officedocument.themeOverride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theme/themeOverride16.xml" ContentType="application/vnd.openxmlformats-officedocument.themeOverride+xml"/>
  <Override PartName="/ppt/theme/themeOverride25.xml" ContentType="application/vnd.openxmlformats-officedocument.themeOverr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ppt/theme/themeOverride23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theme/themeOverride19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theme/themeOverride15.xml" ContentType="application/vnd.openxmlformats-officedocument.themeOverride+xml"/>
  <Override PartName="/ppt/theme/themeOverride26.xml" ContentType="application/vnd.openxmlformats-officedocument.themeOverr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theme/themeOverride22.xml" ContentType="application/vnd.openxmlformats-officedocument.themeOverr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charts/chart27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chart34.xml" ContentType="application/vnd.openxmlformats-officedocument.drawingml.char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charts/chart23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47"/>
  </p:notesMasterIdLst>
  <p:handoutMasterIdLst>
    <p:handoutMasterId r:id="rId48"/>
  </p:handoutMasterIdLst>
  <p:sldIdLst>
    <p:sldId id="256" r:id="rId2"/>
    <p:sldId id="384" r:id="rId3"/>
    <p:sldId id="439" r:id="rId4"/>
    <p:sldId id="424" r:id="rId5"/>
    <p:sldId id="410" r:id="rId6"/>
    <p:sldId id="352" r:id="rId7"/>
    <p:sldId id="432" r:id="rId8"/>
    <p:sldId id="402" r:id="rId9"/>
    <p:sldId id="400" r:id="rId10"/>
    <p:sldId id="412" r:id="rId11"/>
    <p:sldId id="422" r:id="rId12"/>
    <p:sldId id="329" r:id="rId13"/>
    <p:sldId id="354" r:id="rId14"/>
    <p:sldId id="360" r:id="rId15"/>
    <p:sldId id="430" r:id="rId16"/>
    <p:sldId id="409" r:id="rId17"/>
    <p:sldId id="399" r:id="rId18"/>
    <p:sldId id="418" r:id="rId19"/>
    <p:sldId id="362" r:id="rId20"/>
    <p:sldId id="413" r:id="rId21"/>
    <p:sldId id="440" r:id="rId22"/>
    <p:sldId id="444" r:id="rId23"/>
    <p:sldId id="389" r:id="rId24"/>
    <p:sldId id="446" r:id="rId25"/>
    <p:sldId id="447" r:id="rId26"/>
    <p:sldId id="448" r:id="rId27"/>
    <p:sldId id="449" r:id="rId28"/>
    <p:sldId id="450" r:id="rId29"/>
    <p:sldId id="451" r:id="rId30"/>
    <p:sldId id="452" r:id="rId31"/>
    <p:sldId id="453" r:id="rId32"/>
    <p:sldId id="454" r:id="rId33"/>
    <p:sldId id="455" r:id="rId34"/>
    <p:sldId id="456" r:id="rId35"/>
    <p:sldId id="459" r:id="rId36"/>
    <p:sldId id="461" r:id="rId37"/>
    <p:sldId id="462" r:id="rId38"/>
    <p:sldId id="463" r:id="rId39"/>
    <p:sldId id="445" r:id="rId40"/>
    <p:sldId id="428" r:id="rId41"/>
    <p:sldId id="405" r:id="rId42"/>
    <p:sldId id="369" r:id="rId43"/>
    <p:sldId id="371" r:id="rId44"/>
    <p:sldId id="441" r:id="rId45"/>
    <p:sldId id="391" r:id="rId46"/>
  </p:sldIdLst>
  <p:sldSz cx="9144000" cy="6858000" type="screen4x3"/>
  <p:notesSz cx="6797675" cy="9926638"/>
  <p:embeddedFontLst>
    <p:embeddedFont>
      <p:font typeface="Calibri" pitchFamily="34" charset="0"/>
      <p:regular r:id="rId49"/>
      <p:bold r:id="rId50"/>
      <p:italic r:id="rId51"/>
      <p:boldItalic r:id="rId52"/>
    </p:embeddedFont>
    <p:embeddedFont>
      <p:font typeface="Verdana" pitchFamily="34" charset="0"/>
      <p:regular r:id="rId53"/>
      <p:bold r:id="rId54"/>
      <p:italic r:id="rId55"/>
      <p:boldItalic r:id="rId5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7F84"/>
    <a:srgbClr val="FAE300"/>
    <a:srgbClr val="0D0D0D"/>
    <a:srgbClr val="68B6B8"/>
    <a:srgbClr val="D5C25C"/>
    <a:srgbClr val="6D6C7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638" autoAdjust="0"/>
    <p:restoredTop sz="85217" autoAdjust="0"/>
  </p:normalViewPr>
  <p:slideViewPr>
    <p:cSldViewPr>
      <p:cViewPr>
        <p:scale>
          <a:sx n="60" d="100"/>
          <a:sy n="60" d="100"/>
        </p:scale>
        <p:origin x="-40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56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devinit-ts\Company%20Data\Projects\GHA\Information%20and%20outreach\Outreach\Presentations\WFP\gha-wfp-march2010-lw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\\devinit-ts\Company%20Data\Programme%20resources\Data\GHA%20calcs%20and%20analyses\April%202010\gha-report-2010-final-chapter.xls" TargetMode="External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\\devinit-ts\Company%20Data\Projects\GHA\Information%20and%20outreach\Products\GHA%20Report%202010\Inputs\Intro%20Chapter\Copy%20of%20Copy%20of%20Copy%20of%20Jan's%20GHA%20Excel...%20(intro%20and%20chapter%20edits)%20Use%20this%20draft.xlsx" TargetMode="External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\\devinit-ts\Company%20Data\Projects\GHA\Workstreams\Conflict\GHA%20report%202011\Peacekeeping%20missions%202010.xls" TargetMode="External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\\devinit-ts\Company%20Data\Projects\GHA\Workstreams\Conflict\Afghanistan\Report\gha-Afghanistan-2011-graphs.xlsx" TargetMode="External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janek\Desktop\GDP.xlsx" TargetMode="External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vinit-ts\Company%20Data\Projects\GHA\Information%20and%20outreach\Outreach\Presentations\EC\EC-pres-govts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anielem\Desktop\EC%20PRESENTATION%20-%20MONDAY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DanS\Desktop\UNISDR%20Workshop\data%20FOR%20PRESENTATION.xls" TargetMode="External"/><Relationship Id="rId1" Type="http://schemas.openxmlformats.org/officeDocument/2006/relationships/themeOverride" Target="../theme/themeOverride14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DanS\Desktop\DRR%20DATA%20Brief\GHA%20-CRS-%20DRR.xlsx" TargetMode="External"/><Relationship Id="rId1" Type="http://schemas.openxmlformats.org/officeDocument/2006/relationships/themeOverride" Target="../theme/themeOverride15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\\devinit-ts\Company%20Data\Projects\GHA\Workstreams\Global%20Trends\DRR%20and%20climate%20change\UNISDR%20Workshop\data%20FOR%20PRESENTATION.xls" TargetMode="External"/><Relationship Id="rId1" Type="http://schemas.openxmlformats.org/officeDocument/2006/relationships/themeOverride" Target="../theme/themeOverride1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WFP\all%20data.xlsx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\\devinit-ts\Company%20Data\Projects\GHA\Workstreams\Global%20Trends\DRR%20and%20climate%20change\UNISDR%20Workshop\data%20FOR%20PRESENTATION.xls" TargetMode="External"/><Relationship Id="rId1" Type="http://schemas.openxmlformats.org/officeDocument/2006/relationships/themeOverride" Target="../theme/themeOverride17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\\devinit-ts\Company%20Data\Projects\GHA\Workstreams\Global%20Trends\DRR%20and%20climate%20change\UNISDR%20Workshop\data%20FOR%20PRESENTATION.xls" TargetMode="External"/><Relationship Id="rId1" Type="http://schemas.openxmlformats.org/officeDocument/2006/relationships/themeOverride" Target="../theme/themeOverride18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\\devinit-ts\Company%20Data\Projects\GHA\Workstreams\Global%20Trends\DRR%20and%20climate%20change\UNISDR%20Workshop\data%20FOR%20PRESENTATION.xls" TargetMode="External"/><Relationship Id="rId1" Type="http://schemas.openxmlformats.org/officeDocument/2006/relationships/themeOverride" Target="../theme/themeOverride19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DanS\Desktop\UNISDR%20Workshop\data%20FOR%20PRESENTATION.xls" TargetMode="External"/><Relationship Id="rId1" Type="http://schemas.openxmlformats.org/officeDocument/2006/relationships/themeOverride" Target="../theme/themeOverride20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DanS\Desktop\UNISDR%20Workshop\data%20FOR%20PRESENTATION.xls" TargetMode="External"/><Relationship Id="rId1" Type="http://schemas.openxmlformats.org/officeDocument/2006/relationships/themeOverride" Target="../theme/themeOverride21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file:///\\devinit-ts\Company%20Data\Projects\GHA\Workstreams\DRR%20and%20climate%20change\GHA%20-CRS-%20DRR.xlsx" TargetMode="External"/><Relationship Id="rId1" Type="http://schemas.openxmlformats.org/officeDocument/2006/relationships/themeOverride" Target="../theme/themeOverride22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oleObject" Target="file:///\\devinit-ts\Company%20Data\Projects\GHA\Workstreams\DRR%20and%20climate%20change\GHA%20-CRS-%20DRR.xlsx" TargetMode="External"/><Relationship Id="rId1" Type="http://schemas.openxmlformats.org/officeDocument/2006/relationships/themeOverride" Target="../theme/themeOverride23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oleObject" Target="file:///\\devinit-ts\Company%20Data\Projects\GHA\Workstreams\Global%20Trends\DRR%20and%20climate%20change\Japan\Japan%20DRR%20data.xls" TargetMode="External"/><Relationship Id="rId1" Type="http://schemas.openxmlformats.org/officeDocument/2006/relationships/themeOverride" Target="../theme/themeOverride24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oleObject" Target="file:///\\devinit-ts\Company%20Data\Projects\GHA\Workstreams\Global%20Trends\DRR%20and%20climate%20change\Japan\Japan%20DRR%20data.xls" TargetMode="External"/><Relationship Id="rId1" Type="http://schemas.openxmlformats.org/officeDocument/2006/relationships/themeOverride" Target="../theme/themeOverride25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DanS\Desktop\UNISDR%20Workshop\Presentation%20examples%20CRS.xls" TargetMode="External"/><Relationship Id="rId1" Type="http://schemas.openxmlformats.org/officeDocument/2006/relationships/themeOverride" Target="../theme/themeOverride26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devinit-ts\Company%20Data\Programme%20resources\Data\GHA%20calcs%20and%20analyses\gha-DAC-humanitarian-aid-donors-1990-2009.xls" TargetMode="External"/><Relationship Id="rId1" Type="http://schemas.openxmlformats.org/officeDocument/2006/relationships/themeOverride" Target="../theme/themeOverride2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DanS\Desktop\UNISDR%20Workshop\Presentation%20examples%20CRS.xls" TargetMode="External"/><Relationship Id="rId1" Type="http://schemas.openxmlformats.org/officeDocument/2006/relationships/themeOverride" Target="../theme/themeOverride27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DanS\Desktop\UNISDR%20Workshop\Presentation%20examples%20CRS.xls" TargetMode="External"/><Relationship Id="rId1" Type="http://schemas.openxmlformats.org/officeDocument/2006/relationships/themeOverride" Target="../theme/themeOverride28.xm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janek\Desktop\WFP%20data.xlsx" TargetMode="External"/><Relationship Id="rId1" Type="http://schemas.openxmlformats.org/officeDocument/2006/relationships/themeOverride" Target="../theme/themeOverride29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oleObject" Target="file:///\\devinit-ts\Company%20Data\Projects\GHA\Information%20and%20outreach\Products\Country%20profiles\Pakistan\Data\daily-download-data\pakistan-floods-update-23-Nov.xls" TargetMode="External"/><Relationship Id="rId1" Type="http://schemas.openxmlformats.org/officeDocument/2006/relationships/themeOverride" Target="../theme/themeOverride30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anielem\Desktop\ec%20presentatio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devinit-ts\Company%20Data\Projects\GHA\Programme%20management\Partnerships%20and%20External\WFP\gha-wfp-march2010-lw.xls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devinit-ts\Company%20Data\Projects\GHA\Information%20and%20outreach\Outreach\Presentations\WFP\gha-wfp-march2010-lw.xls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devinit-ts\Company%20Data\Projects\GHA\Information%20and%20outreach\Outreach\Presentations\WFP\gha-wfp-march2010-lw.xls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devinit-ts\Company%20Data\Projects\GHA\Information%20and%20outreach\Outreach\Presentations\WFP\gha-wfp-march2010-lw.xls" TargetMode="External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HannahG\My%20Documents\Downloads\DataSet%20(2).xls" TargetMode="External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devinit-ts\Company%20Data\Projects\GHA\Programme%20management\Partnerships%20and%20External\WFP\Fragile%20states%202004-2009.xlsx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clrMapOvr bg1="dk1" tx1="lt1" bg2="dk2" tx2="lt2" accent1="accent1" accent2="accent2" accent3="accent3" accent4="accent4" accent5="accent5" accent6="accent6" hlink="hlink" folHlink="folHlink"/>
  <c:chart>
    <c:plotArea>
      <c:layout/>
      <c:barChart>
        <c:barDir val="col"/>
        <c:grouping val="stacked"/>
        <c:ser>
          <c:idx val="0"/>
          <c:order val="0"/>
          <c:tx>
            <c:strRef>
              <c:f>'top 20 HA recipients'!$P$7</c:f>
              <c:strCache>
                <c:ptCount val="1"/>
                <c:pt idx="0">
                  <c:v>2000</c:v>
                </c:pt>
              </c:strCache>
            </c:strRef>
          </c:tx>
          <c:cat>
            <c:strRef>
              <c:f>'top 20 HA recipients'!$O$8:$O$27</c:f>
              <c:strCache>
                <c:ptCount val="20"/>
                <c:pt idx="0">
                  <c:v>Somalia</c:v>
                </c:pt>
                <c:pt idx="1">
                  <c:v>Sudan</c:v>
                </c:pt>
                <c:pt idx="2">
                  <c:v>Zimbabwe</c:v>
                </c:pt>
                <c:pt idx="3">
                  <c:v>Palestinian Adm. Areas</c:v>
                </c:pt>
                <c:pt idx="4">
                  <c:v>Lebanon</c:v>
                </c:pt>
                <c:pt idx="5">
                  <c:v>Liberia</c:v>
                </c:pt>
                <c:pt idx="6">
                  <c:v>Angola</c:v>
                </c:pt>
                <c:pt idx="7">
                  <c:v>Burundi</c:v>
                </c:pt>
                <c:pt idx="8">
                  <c:v>Chad</c:v>
                </c:pt>
                <c:pt idx="9">
                  <c:v>Congo, Dem. Rep.</c:v>
                </c:pt>
                <c:pt idx="10">
                  <c:v>Sri Lanka</c:v>
                </c:pt>
                <c:pt idx="11">
                  <c:v>Ethiopia</c:v>
                </c:pt>
                <c:pt idx="12">
                  <c:v>Afghanistan</c:v>
                </c:pt>
                <c:pt idx="13">
                  <c:v>Kenya</c:v>
                </c:pt>
                <c:pt idx="14">
                  <c:v>Jordan</c:v>
                </c:pt>
                <c:pt idx="15">
                  <c:v>Indonesia</c:v>
                </c:pt>
                <c:pt idx="16">
                  <c:v>Iraq</c:v>
                </c:pt>
                <c:pt idx="17">
                  <c:v>Serbia</c:v>
                </c:pt>
                <c:pt idx="18">
                  <c:v>Pakistan</c:v>
                </c:pt>
                <c:pt idx="19">
                  <c:v>Uganda</c:v>
                </c:pt>
              </c:strCache>
            </c:strRef>
          </c:cat>
          <c:val>
            <c:numRef>
              <c:f>'top 20 HA recipients'!$P$8:$P$27</c:f>
              <c:numCache>
                <c:formatCode>0.0</c:formatCode>
                <c:ptCount val="20"/>
                <c:pt idx="0">
                  <c:v>8.6101899518864766E-2</c:v>
                </c:pt>
                <c:pt idx="1">
                  <c:v>0.13672437889399094</c:v>
                </c:pt>
                <c:pt idx="2">
                  <c:v>4.7200000000000124E-3</c:v>
                </c:pt>
                <c:pt idx="3">
                  <c:v>0.276795234166688</c:v>
                </c:pt>
                <c:pt idx="4">
                  <c:v>8.0600000000000227E-2</c:v>
                </c:pt>
                <c:pt idx="5">
                  <c:v>4.1406294186777132E-2</c:v>
                </c:pt>
                <c:pt idx="6">
                  <c:v>0.16464237069029852</c:v>
                </c:pt>
                <c:pt idx="7">
                  <c:v>5.9769647132980816E-2</c:v>
                </c:pt>
                <c:pt idx="8">
                  <c:v>8.5117539236846708E-3</c:v>
                </c:pt>
                <c:pt idx="9">
                  <c:v>9.9477954885956593E-2</c:v>
                </c:pt>
                <c:pt idx="10">
                  <c:v>4.7086366274853526E-2</c:v>
                </c:pt>
                <c:pt idx="11">
                  <c:v>0.23536697909798571</c:v>
                </c:pt>
                <c:pt idx="12">
                  <c:v>0.17398550705867319</c:v>
                </c:pt>
                <c:pt idx="13">
                  <c:v>7.7659544916085413E-2</c:v>
                </c:pt>
                <c:pt idx="14">
                  <c:v>0.12074015742562194</c:v>
                </c:pt>
                <c:pt idx="15">
                  <c:v>7.5869435917659322E-2</c:v>
                </c:pt>
                <c:pt idx="16">
                  <c:v>0.14986928243552011</c:v>
                </c:pt>
                <c:pt idx="17">
                  <c:v>0.75396082120040264</c:v>
                </c:pt>
                <c:pt idx="18">
                  <c:v>3.5237187475255914E-2</c:v>
                </c:pt>
                <c:pt idx="19">
                  <c:v>3.6764743591452285E-2</c:v>
                </c:pt>
              </c:numCache>
            </c:numRef>
          </c:val>
        </c:ser>
        <c:ser>
          <c:idx val="1"/>
          <c:order val="1"/>
          <c:tx>
            <c:strRef>
              <c:f>'top 20 HA recipients'!$Q$7</c:f>
              <c:strCache>
                <c:ptCount val="1"/>
                <c:pt idx="0">
                  <c:v>2001</c:v>
                </c:pt>
              </c:strCache>
            </c:strRef>
          </c:tx>
          <c:cat>
            <c:strRef>
              <c:f>'top 20 HA recipients'!$O$8:$O$27</c:f>
              <c:strCache>
                <c:ptCount val="20"/>
                <c:pt idx="0">
                  <c:v>Somalia</c:v>
                </c:pt>
                <c:pt idx="1">
                  <c:v>Sudan</c:v>
                </c:pt>
                <c:pt idx="2">
                  <c:v>Zimbabwe</c:v>
                </c:pt>
                <c:pt idx="3">
                  <c:v>Palestinian Adm. Areas</c:v>
                </c:pt>
                <c:pt idx="4">
                  <c:v>Lebanon</c:v>
                </c:pt>
                <c:pt idx="5">
                  <c:v>Liberia</c:v>
                </c:pt>
                <c:pt idx="6">
                  <c:v>Angola</c:v>
                </c:pt>
                <c:pt idx="7">
                  <c:v>Burundi</c:v>
                </c:pt>
                <c:pt idx="8">
                  <c:v>Chad</c:v>
                </c:pt>
                <c:pt idx="9">
                  <c:v>Congo, Dem. Rep.</c:v>
                </c:pt>
                <c:pt idx="10">
                  <c:v>Sri Lanka</c:v>
                </c:pt>
                <c:pt idx="11">
                  <c:v>Ethiopia</c:v>
                </c:pt>
                <c:pt idx="12">
                  <c:v>Afghanistan</c:v>
                </c:pt>
                <c:pt idx="13">
                  <c:v>Kenya</c:v>
                </c:pt>
                <c:pt idx="14">
                  <c:v>Jordan</c:v>
                </c:pt>
                <c:pt idx="15">
                  <c:v>Indonesia</c:v>
                </c:pt>
                <c:pt idx="16">
                  <c:v>Iraq</c:v>
                </c:pt>
                <c:pt idx="17">
                  <c:v>Serbia</c:v>
                </c:pt>
                <c:pt idx="18">
                  <c:v>Pakistan</c:v>
                </c:pt>
                <c:pt idx="19">
                  <c:v>Uganda</c:v>
                </c:pt>
              </c:strCache>
            </c:strRef>
          </c:cat>
          <c:val>
            <c:numRef>
              <c:f>'top 20 HA recipients'!$Q$8:$Q$27</c:f>
              <c:numCache>
                <c:formatCode>0.0</c:formatCode>
                <c:ptCount val="20"/>
                <c:pt idx="0">
                  <c:v>0.10316665550656239</c:v>
                </c:pt>
                <c:pt idx="1">
                  <c:v>0.17994703636456783</c:v>
                </c:pt>
                <c:pt idx="2">
                  <c:v>7.705214753331773E-3</c:v>
                </c:pt>
                <c:pt idx="3">
                  <c:v>0.37260374051978584</c:v>
                </c:pt>
                <c:pt idx="4">
                  <c:v>8.8840000000000266E-2</c:v>
                </c:pt>
                <c:pt idx="5">
                  <c:v>2.4820909757739956E-2</c:v>
                </c:pt>
                <c:pt idx="6">
                  <c:v>0.15149909652952512</c:v>
                </c:pt>
                <c:pt idx="7">
                  <c:v>8.1799213186691047E-2</c:v>
                </c:pt>
                <c:pt idx="8">
                  <c:v>1.0289692389890434E-2</c:v>
                </c:pt>
                <c:pt idx="9">
                  <c:v>0.19421002040772961</c:v>
                </c:pt>
                <c:pt idx="10">
                  <c:v>4.2952830762045903E-2</c:v>
                </c:pt>
                <c:pt idx="11">
                  <c:v>0.22201311222697859</c:v>
                </c:pt>
                <c:pt idx="12">
                  <c:v>0.59417641695283863</c:v>
                </c:pt>
                <c:pt idx="13">
                  <c:v>9.1674618892963564E-2</c:v>
                </c:pt>
                <c:pt idx="14">
                  <c:v>0.1283602061212834</c:v>
                </c:pt>
                <c:pt idx="15">
                  <c:v>8.1950171593091287E-2</c:v>
                </c:pt>
                <c:pt idx="16">
                  <c:v>0.18662550614722323</c:v>
                </c:pt>
                <c:pt idx="17">
                  <c:v>0.31904248757587217</c:v>
                </c:pt>
                <c:pt idx="18">
                  <c:v>8.11266900347547E-2</c:v>
                </c:pt>
                <c:pt idx="19">
                  <c:v>6.0568392893065523E-2</c:v>
                </c:pt>
              </c:numCache>
            </c:numRef>
          </c:val>
        </c:ser>
        <c:ser>
          <c:idx val="2"/>
          <c:order val="2"/>
          <c:tx>
            <c:strRef>
              <c:f>'top 20 HA recipients'!$R$7</c:f>
              <c:strCache>
                <c:ptCount val="1"/>
                <c:pt idx="0">
                  <c:v>2002</c:v>
                </c:pt>
              </c:strCache>
            </c:strRef>
          </c:tx>
          <c:cat>
            <c:strRef>
              <c:f>'top 20 HA recipients'!$O$8:$O$27</c:f>
              <c:strCache>
                <c:ptCount val="20"/>
                <c:pt idx="0">
                  <c:v>Somalia</c:v>
                </c:pt>
                <c:pt idx="1">
                  <c:v>Sudan</c:v>
                </c:pt>
                <c:pt idx="2">
                  <c:v>Zimbabwe</c:v>
                </c:pt>
                <c:pt idx="3">
                  <c:v>Palestinian Adm. Areas</c:v>
                </c:pt>
                <c:pt idx="4">
                  <c:v>Lebanon</c:v>
                </c:pt>
                <c:pt idx="5">
                  <c:v>Liberia</c:v>
                </c:pt>
                <c:pt idx="6">
                  <c:v>Angola</c:v>
                </c:pt>
                <c:pt idx="7">
                  <c:v>Burundi</c:v>
                </c:pt>
                <c:pt idx="8">
                  <c:v>Chad</c:v>
                </c:pt>
                <c:pt idx="9">
                  <c:v>Congo, Dem. Rep.</c:v>
                </c:pt>
                <c:pt idx="10">
                  <c:v>Sri Lanka</c:v>
                </c:pt>
                <c:pt idx="11">
                  <c:v>Ethiopia</c:v>
                </c:pt>
                <c:pt idx="12">
                  <c:v>Afghanistan</c:v>
                </c:pt>
                <c:pt idx="13">
                  <c:v>Kenya</c:v>
                </c:pt>
                <c:pt idx="14">
                  <c:v>Jordan</c:v>
                </c:pt>
                <c:pt idx="15">
                  <c:v>Indonesia</c:v>
                </c:pt>
                <c:pt idx="16">
                  <c:v>Iraq</c:v>
                </c:pt>
                <c:pt idx="17">
                  <c:v>Serbia</c:v>
                </c:pt>
                <c:pt idx="18">
                  <c:v>Pakistan</c:v>
                </c:pt>
                <c:pt idx="19">
                  <c:v>Uganda</c:v>
                </c:pt>
              </c:strCache>
            </c:strRef>
          </c:cat>
          <c:val>
            <c:numRef>
              <c:f>'top 20 HA recipients'!$R$8:$R$27</c:f>
              <c:numCache>
                <c:formatCode>0.0</c:formatCode>
                <c:ptCount val="20"/>
                <c:pt idx="0">
                  <c:v>0.13684013465066824</c:v>
                </c:pt>
                <c:pt idx="1">
                  <c:v>0.26809630630540382</c:v>
                </c:pt>
                <c:pt idx="2">
                  <c:v>8.8433686374214004E-2</c:v>
                </c:pt>
                <c:pt idx="3">
                  <c:v>0.48141105374148102</c:v>
                </c:pt>
                <c:pt idx="4">
                  <c:v>9.3080000000000065E-2</c:v>
                </c:pt>
                <c:pt idx="5">
                  <c:v>5.0341110680172746E-2</c:v>
                </c:pt>
                <c:pt idx="6">
                  <c:v>0.28397973683118322</c:v>
                </c:pt>
                <c:pt idx="7">
                  <c:v>0.10752597737479502</c:v>
                </c:pt>
                <c:pt idx="8">
                  <c:v>4.132386795261218E-3</c:v>
                </c:pt>
                <c:pt idx="9">
                  <c:v>0.2696311910827297</c:v>
                </c:pt>
                <c:pt idx="10">
                  <c:v>5.0283018502033733E-2</c:v>
                </c:pt>
                <c:pt idx="11">
                  <c:v>0.24314034238351073</c:v>
                </c:pt>
                <c:pt idx="12">
                  <c:v>0.88995120378427661</c:v>
                </c:pt>
                <c:pt idx="13">
                  <c:v>9.625575231060822E-2</c:v>
                </c:pt>
                <c:pt idx="14">
                  <c:v>0.12620746316194864</c:v>
                </c:pt>
                <c:pt idx="15">
                  <c:v>7.465404608906967E-2</c:v>
                </c:pt>
                <c:pt idx="16">
                  <c:v>0.15735961951185998</c:v>
                </c:pt>
                <c:pt idx="17">
                  <c:v>0.11514513330537809</c:v>
                </c:pt>
                <c:pt idx="18">
                  <c:v>6.9127426996540453E-2</c:v>
                </c:pt>
                <c:pt idx="19">
                  <c:v>8.2032358701594726E-2</c:v>
                </c:pt>
              </c:numCache>
            </c:numRef>
          </c:val>
        </c:ser>
        <c:ser>
          <c:idx val="3"/>
          <c:order val="3"/>
          <c:tx>
            <c:strRef>
              <c:f>'top 20 HA recipients'!$S$7</c:f>
              <c:strCache>
                <c:ptCount val="1"/>
                <c:pt idx="0">
                  <c:v>2003</c:v>
                </c:pt>
              </c:strCache>
            </c:strRef>
          </c:tx>
          <c:cat>
            <c:strRef>
              <c:f>'top 20 HA recipients'!$O$8:$O$27</c:f>
              <c:strCache>
                <c:ptCount val="20"/>
                <c:pt idx="0">
                  <c:v>Somalia</c:v>
                </c:pt>
                <c:pt idx="1">
                  <c:v>Sudan</c:v>
                </c:pt>
                <c:pt idx="2">
                  <c:v>Zimbabwe</c:v>
                </c:pt>
                <c:pt idx="3">
                  <c:v>Palestinian Adm. Areas</c:v>
                </c:pt>
                <c:pt idx="4">
                  <c:v>Lebanon</c:v>
                </c:pt>
                <c:pt idx="5">
                  <c:v>Liberia</c:v>
                </c:pt>
                <c:pt idx="6">
                  <c:v>Angola</c:v>
                </c:pt>
                <c:pt idx="7">
                  <c:v>Burundi</c:v>
                </c:pt>
                <c:pt idx="8">
                  <c:v>Chad</c:v>
                </c:pt>
                <c:pt idx="9">
                  <c:v>Congo, Dem. Rep.</c:v>
                </c:pt>
                <c:pt idx="10">
                  <c:v>Sri Lanka</c:v>
                </c:pt>
                <c:pt idx="11">
                  <c:v>Ethiopia</c:v>
                </c:pt>
                <c:pt idx="12">
                  <c:v>Afghanistan</c:v>
                </c:pt>
                <c:pt idx="13">
                  <c:v>Kenya</c:v>
                </c:pt>
                <c:pt idx="14">
                  <c:v>Jordan</c:v>
                </c:pt>
                <c:pt idx="15">
                  <c:v>Indonesia</c:v>
                </c:pt>
                <c:pt idx="16">
                  <c:v>Iraq</c:v>
                </c:pt>
                <c:pt idx="17">
                  <c:v>Serbia</c:v>
                </c:pt>
                <c:pt idx="18">
                  <c:v>Pakistan</c:v>
                </c:pt>
                <c:pt idx="19">
                  <c:v>Uganda</c:v>
                </c:pt>
              </c:strCache>
            </c:strRef>
          </c:cat>
          <c:val>
            <c:numRef>
              <c:f>'top 20 HA recipients'!$S$8:$S$27</c:f>
              <c:numCache>
                <c:formatCode>0.0</c:formatCode>
                <c:ptCount val="20"/>
                <c:pt idx="0">
                  <c:v>0.14386494580937784</c:v>
                </c:pt>
                <c:pt idx="1">
                  <c:v>0.36832242969032591</c:v>
                </c:pt>
                <c:pt idx="2">
                  <c:v>0.10112676498978823</c:v>
                </c:pt>
                <c:pt idx="3">
                  <c:v>0.47689182878360337</c:v>
                </c:pt>
                <c:pt idx="4">
                  <c:v>8.3940000000000028E-2</c:v>
                </c:pt>
                <c:pt idx="5">
                  <c:v>0.10913994238084512</c:v>
                </c:pt>
                <c:pt idx="6">
                  <c:v>0.31737975031699739</c:v>
                </c:pt>
                <c:pt idx="7">
                  <c:v>0.154502989438142</c:v>
                </c:pt>
                <c:pt idx="8">
                  <c:v>1.1481380163161843E-2</c:v>
                </c:pt>
                <c:pt idx="9">
                  <c:v>0.26362103306690476</c:v>
                </c:pt>
                <c:pt idx="10">
                  <c:v>4.1003317328012504E-2</c:v>
                </c:pt>
                <c:pt idx="11">
                  <c:v>0.81341206338767957</c:v>
                </c:pt>
                <c:pt idx="12">
                  <c:v>0.50816523528647861</c:v>
                </c:pt>
                <c:pt idx="13">
                  <c:v>7.8204719443688994E-2</c:v>
                </c:pt>
                <c:pt idx="14">
                  <c:v>0.13932800246986446</c:v>
                </c:pt>
                <c:pt idx="15">
                  <c:v>6.5887872136102324E-2</c:v>
                </c:pt>
                <c:pt idx="16">
                  <c:v>1.1884238962822162</c:v>
                </c:pt>
                <c:pt idx="17">
                  <c:v>0.13431999999999999</c:v>
                </c:pt>
                <c:pt idx="18">
                  <c:v>6.7659474554018925E-2</c:v>
                </c:pt>
                <c:pt idx="19">
                  <c:v>0.14812422280728491</c:v>
                </c:pt>
              </c:numCache>
            </c:numRef>
          </c:val>
        </c:ser>
        <c:ser>
          <c:idx val="4"/>
          <c:order val="4"/>
          <c:tx>
            <c:strRef>
              <c:f>'top 20 HA recipients'!$T$7</c:f>
              <c:strCache>
                <c:ptCount val="1"/>
                <c:pt idx="0">
                  <c:v>2004</c:v>
                </c:pt>
              </c:strCache>
            </c:strRef>
          </c:tx>
          <c:cat>
            <c:strRef>
              <c:f>'top 20 HA recipients'!$O$8:$O$27</c:f>
              <c:strCache>
                <c:ptCount val="20"/>
                <c:pt idx="0">
                  <c:v>Somalia</c:v>
                </c:pt>
                <c:pt idx="1">
                  <c:v>Sudan</c:v>
                </c:pt>
                <c:pt idx="2">
                  <c:v>Zimbabwe</c:v>
                </c:pt>
                <c:pt idx="3">
                  <c:v>Palestinian Adm. Areas</c:v>
                </c:pt>
                <c:pt idx="4">
                  <c:v>Lebanon</c:v>
                </c:pt>
                <c:pt idx="5">
                  <c:v>Liberia</c:v>
                </c:pt>
                <c:pt idx="6">
                  <c:v>Angola</c:v>
                </c:pt>
                <c:pt idx="7">
                  <c:v>Burundi</c:v>
                </c:pt>
                <c:pt idx="8">
                  <c:v>Chad</c:v>
                </c:pt>
                <c:pt idx="9">
                  <c:v>Congo, Dem. Rep.</c:v>
                </c:pt>
                <c:pt idx="10">
                  <c:v>Sri Lanka</c:v>
                </c:pt>
                <c:pt idx="11">
                  <c:v>Ethiopia</c:v>
                </c:pt>
                <c:pt idx="12">
                  <c:v>Afghanistan</c:v>
                </c:pt>
                <c:pt idx="13">
                  <c:v>Kenya</c:v>
                </c:pt>
                <c:pt idx="14">
                  <c:v>Jordan</c:v>
                </c:pt>
                <c:pt idx="15">
                  <c:v>Indonesia</c:v>
                </c:pt>
                <c:pt idx="16">
                  <c:v>Iraq</c:v>
                </c:pt>
                <c:pt idx="17">
                  <c:v>Serbia</c:v>
                </c:pt>
                <c:pt idx="18">
                  <c:v>Pakistan</c:v>
                </c:pt>
                <c:pt idx="19">
                  <c:v>Uganda</c:v>
                </c:pt>
              </c:strCache>
            </c:strRef>
          </c:cat>
          <c:val>
            <c:numRef>
              <c:f>'top 20 HA recipients'!$T$8:$T$27</c:f>
              <c:numCache>
                <c:formatCode>0.0</c:formatCode>
                <c:ptCount val="20"/>
                <c:pt idx="0">
                  <c:v>0.16301472067630998</c:v>
                </c:pt>
                <c:pt idx="1">
                  <c:v>0.87306334575528055</c:v>
                </c:pt>
                <c:pt idx="2">
                  <c:v>7.4081351691340433E-2</c:v>
                </c:pt>
                <c:pt idx="3">
                  <c:v>0.57680705641333174</c:v>
                </c:pt>
                <c:pt idx="4">
                  <c:v>9.3840000000000534E-2</c:v>
                </c:pt>
                <c:pt idx="5">
                  <c:v>0.17705252673872662</c:v>
                </c:pt>
                <c:pt idx="6">
                  <c:v>0.22053970172179713</c:v>
                </c:pt>
                <c:pt idx="7">
                  <c:v>0.16951854409667302</c:v>
                </c:pt>
                <c:pt idx="8">
                  <c:v>9.8918292277833914E-2</c:v>
                </c:pt>
                <c:pt idx="9">
                  <c:v>0.29841630676423042</c:v>
                </c:pt>
                <c:pt idx="10">
                  <c:v>5.0006306764226433E-2</c:v>
                </c:pt>
                <c:pt idx="11">
                  <c:v>0.44477514026717918</c:v>
                </c:pt>
                <c:pt idx="12">
                  <c:v>0.44613562954709685</c:v>
                </c:pt>
                <c:pt idx="13">
                  <c:v>9.2568083853857508E-2</c:v>
                </c:pt>
                <c:pt idx="14">
                  <c:v>0.11207472067631059</c:v>
                </c:pt>
                <c:pt idx="15">
                  <c:v>3.3847560050999412E-2</c:v>
                </c:pt>
                <c:pt idx="16">
                  <c:v>1.0314060405876238</c:v>
                </c:pt>
                <c:pt idx="17">
                  <c:v>0.13797368162093243</c:v>
                </c:pt>
                <c:pt idx="18">
                  <c:v>5.6513701786112903E-2</c:v>
                </c:pt>
                <c:pt idx="19">
                  <c:v>0.17054538047117976</c:v>
                </c:pt>
              </c:numCache>
            </c:numRef>
          </c:val>
        </c:ser>
        <c:ser>
          <c:idx val="5"/>
          <c:order val="5"/>
          <c:tx>
            <c:strRef>
              <c:f>'top 20 HA recipients'!$U$7</c:f>
              <c:strCache>
                <c:ptCount val="1"/>
                <c:pt idx="0">
                  <c:v>2005</c:v>
                </c:pt>
              </c:strCache>
            </c:strRef>
          </c:tx>
          <c:cat>
            <c:strRef>
              <c:f>'top 20 HA recipients'!$O$8:$O$27</c:f>
              <c:strCache>
                <c:ptCount val="20"/>
                <c:pt idx="0">
                  <c:v>Somalia</c:v>
                </c:pt>
                <c:pt idx="1">
                  <c:v>Sudan</c:v>
                </c:pt>
                <c:pt idx="2">
                  <c:v>Zimbabwe</c:v>
                </c:pt>
                <c:pt idx="3">
                  <c:v>Palestinian Adm. Areas</c:v>
                </c:pt>
                <c:pt idx="4">
                  <c:v>Lebanon</c:v>
                </c:pt>
                <c:pt idx="5">
                  <c:v>Liberia</c:v>
                </c:pt>
                <c:pt idx="6">
                  <c:v>Angola</c:v>
                </c:pt>
                <c:pt idx="7">
                  <c:v>Burundi</c:v>
                </c:pt>
                <c:pt idx="8">
                  <c:v>Chad</c:v>
                </c:pt>
                <c:pt idx="9">
                  <c:v>Congo, Dem. Rep.</c:v>
                </c:pt>
                <c:pt idx="10">
                  <c:v>Sri Lanka</c:v>
                </c:pt>
                <c:pt idx="11">
                  <c:v>Ethiopia</c:v>
                </c:pt>
                <c:pt idx="12">
                  <c:v>Afghanistan</c:v>
                </c:pt>
                <c:pt idx="13">
                  <c:v>Kenya</c:v>
                </c:pt>
                <c:pt idx="14">
                  <c:v>Jordan</c:v>
                </c:pt>
                <c:pt idx="15">
                  <c:v>Indonesia</c:v>
                </c:pt>
                <c:pt idx="16">
                  <c:v>Iraq</c:v>
                </c:pt>
                <c:pt idx="17">
                  <c:v>Serbia</c:v>
                </c:pt>
                <c:pt idx="18">
                  <c:v>Pakistan</c:v>
                </c:pt>
                <c:pt idx="19">
                  <c:v>Uganda</c:v>
                </c:pt>
              </c:strCache>
            </c:strRef>
          </c:cat>
          <c:val>
            <c:numRef>
              <c:f>'top 20 HA recipients'!$U$8:$U$27</c:f>
              <c:numCache>
                <c:formatCode>0.0</c:formatCode>
                <c:ptCount val="20"/>
                <c:pt idx="0">
                  <c:v>0.19960583773334356</c:v>
                </c:pt>
                <c:pt idx="1">
                  <c:v>1.4123165160353999</c:v>
                </c:pt>
                <c:pt idx="2">
                  <c:v>0.22227619866513196</c:v>
                </c:pt>
                <c:pt idx="3">
                  <c:v>0.49131000000000358</c:v>
                </c:pt>
                <c:pt idx="4">
                  <c:v>0.11380000000000012</c:v>
                </c:pt>
                <c:pt idx="5">
                  <c:v>0.15004000000000162</c:v>
                </c:pt>
                <c:pt idx="6">
                  <c:v>0.12396804161127579</c:v>
                </c:pt>
                <c:pt idx="7">
                  <c:v>0.17536771528719974</c:v>
                </c:pt>
                <c:pt idx="8">
                  <c:v>0.1247088850119441</c:v>
                </c:pt>
                <c:pt idx="9">
                  <c:v>0.32188076748698286</c:v>
                </c:pt>
                <c:pt idx="10">
                  <c:v>0.40739284369912937</c:v>
                </c:pt>
                <c:pt idx="11">
                  <c:v>0.65770583281218209</c:v>
                </c:pt>
                <c:pt idx="12">
                  <c:v>0.32952000000000414</c:v>
                </c:pt>
                <c:pt idx="13">
                  <c:v>8.6316669799359744E-2</c:v>
                </c:pt>
                <c:pt idx="14">
                  <c:v>0.12135807561523242</c:v>
                </c:pt>
                <c:pt idx="15">
                  <c:v>0.75805103564550114</c:v>
                </c:pt>
                <c:pt idx="16">
                  <c:v>0.64870000000000716</c:v>
                </c:pt>
                <c:pt idx="17">
                  <c:v>4.376000000000043E-2</c:v>
                </c:pt>
                <c:pt idx="18">
                  <c:v>0.5764624138708806</c:v>
                </c:pt>
                <c:pt idx="19">
                  <c:v>0.18610000000000004</c:v>
                </c:pt>
              </c:numCache>
            </c:numRef>
          </c:val>
        </c:ser>
        <c:ser>
          <c:idx val="6"/>
          <c:order val="6"/>
          <c:tx>
            <c:strRef>
              <c:f>'top 20 HA recipients'!$V$7</c:f>
              <c:strCache>
                <c:ptCount val="1"/>
                <c:pt idx="0">
                  <c:v>2006</c:v>
                </c:pt>
              </c:strCache>
            </c:strRef>
          </c:tx>
          <c:cat>
            <c:strRef>
              <c:f>'top 20 HA recipients'!$O$8:$O$27</c:f>
              <c:strCache>
                <c:ptCount val="20"/>
                <c:pt idx="0">
                  <c:v>Somalia</c:v>
                </c:pt>
                <c:pt idx="1">
                  <c:v>Sudan</c:v>
                </c:pt>
                <c:pt idx="2">
                  <c:v>Zimbabwe</c:v>
                </c:pt>
                <c:pt idx="3">
                  <c:v>Palestinian Adm. Areas</c:v>
                </c:pt>
                <c:pt idx="4">
                  <c:v>Lebanon</c:v>
                </c:pt>
                <c:pt idx="5">
                  <c:v>Liberia</c:v>
                </c:pt>
                <c:pt idx="6">
                  <c:v>Angola</c:v>
                </c:pt>
                <c:pt idx="7">
                  <c:v>Burundi</c:v>
                </c:pt>
                <c:pt idx="8">
                  <c:v>Chad</c:v>
                </c:pt>
                <c:pt idx="9">
                  <c:v>Congo, Dem. Rep.</c:v>
                </c:pt>
                <c:pt idx="10">
                  <c:v>Sri Lanka</c:v>
                </c:pt>
                <c:pt idx="11">
                  <c:v>Ethiopia</c:v>
                </c:pt>
                <c:pt idx="12">
                  <c:v>Afghanistan</c:v>
                </c:pt>
                <c:pt idx="13">
                  <c:v>Kenya</c:v>
                </c:pt>
                <c:pt idx="14">
                  <c:v>Jordan</c:v>
                </c:pt>
                <c:pt idx="15">
                  <c:v>Indonesia</c:v>
                </c:pt>
                <c:pt idx="16">
                  <c:v>Iraq</c:v>
                </c:pt>
                <c:pt idx="17">
                  <c:v>Serbia</c:v>
                </c:pt>
                <c:pt idx="18">
                  <c:v>Pakistan</c:v>
                </c:pt>
                <c:pt idx="19">
                  <c:v>Uganda</c:v>
                </c:pt>
              </c:strCache>
            </c:strRef>
          </c:cat>
          <c:val>
            <c:numRef>
              <c:f>'top 20 HA recipients'!$V$8:$V$27</c:f>
              <c:numCache>
                <c:formatCode>0.0</c:formatCode>
                <c:ptCount val="20"/>
                <c:pt idx="0">
                  <c:v>0.33067993104056542</c:v>
                </c:pt>
                <c:pt idx="1">
                  <c:v>1.4045336350199134</c:v>
                </c:pt>
                <c:pt idx="2">
                  <c:v>0.12397510157736052</c:v>
                </c:pt>
                <c:pt idx="3">
                  <c:v>0.82340812700818378</c:v>
                </c:pt>
                <c:pt idx="4">
                  <c:v>0.43221000000000032</c:v>
                </c:pt>
                <c:pt idx="5">
                  <c:v>0.15090284402845824</c:v>
                </c:pt>
                <c:pt idx="6">
                  <c:v>5.9389262766273473E-2</c:v>
                </c:pt>
                <c:pt idx="7">
                  <c:v>0.15647530501373841</c:v>
                </c:pt>
                <c:pt idx="8">
                  <c:v>0.10917678178132205</c:v>
                </c:pt>
                <c:pt idx="9">
                  <c:v>0.45577756951815435</c:v>
                </c:pt>
                <c:pt idx="10">
                  <c:v>0.1685858185073614</c:v>
                </c:pt>
                <c:pt idx="11">
                  <c:v>0.35579284489842389</c:v>
                </c:pt>
                <c:pt idx="12">
                  <c:v>0.35916645951390208</c:v>
                </c:pt>
                <c:pt idx="13">
                  <c:v>0.24987189662969711</c:v>
                </c:pt>
                <c:pt idx="14">
                  <c:v>0.1194848007538438</c:v>
                </c:pt>
                <c:pt idx="15">
                  <c:v>0.52568445862346902</c:v>
                </c:pt>
                <c:pt idx="16">
                  <c:v>0.44144625925597142</c:v>
                </c:pt>
                <c:pt idx="17">
                  <c:v>3.2570000000000217E-2</c:v>
                </c:pt>
                <c:pt idx="18">
                  <c:v>0.46503581560123874</c:v>
                </c:pt>
                <c:pt idx="19">
                  <c:v>0.24042141333970851</c:v>
                </c:pt>
              </c:numCache>
            </c:numRef>
          </c:val>
        </c:ser>
        <c:ser>
          <c:idx val="7"/>
          <c:order val="7"/>
          <c:tx>
            <c:strRef>
              <c:f>'top 20 HA recipients'!$W$7</c:f>
              <c:strCache>
                <c:ptCount val="1"/>
                <c:pt idx="0">
                  <c:v>2007</c:v>
                </c:pt>
              </c:strCache>
            </c:strRef>
          </c:tx>
          <c:cat>
            <c:strRef>
              <c:f>'top 20 HA recipients'!$O$8:$O$27</c:f>
              <c:strCache>
                <c:ptCount val="20"/>
                <c:pt idx="0">
                  <c:v>Somalia</c:v>
                </c:pt>
                <c:pt idx="1">
                  <c:v>Sudan</c:v>
                </c:pt>
                <c:pt idx="2">
                  <c:v>Zimbabwe</c:v>
                </c:pt>
                <c:pt idx="3">
                  <c:v>Palestinian Adm. Areas</c:v>
                </c:pt>
                <c:pt idx="4">
                  <c:v>Lebanon</c:v>
                </c:pt>
                <c:pt idx="5">
                  <c:v>Liberia</c:v>
                </c:pt>
                <c:pt idx="6">
                  <c:v>Angola</c:v>
                </c:pt>
                <c:pt idx="7">
                  <c:v>Burundi</c:v>
                </c:pt>
                <c:pt idx="8">
                  <c:v>Chad</c:v>
                </c:pt>
                <c:pt idx="9">
                  <c:v>Congo, Dem. Rep.</c:v>
                </c:pt>
                <c:pt idx="10">
                  <c:v>Sri Lanka</c:v>
                </c:pt>
                <c:pt idx="11">
                  <c:v>Ethiopia</c:v>
                </c:pt>
                <c:pt idx="12">
                  <c:v>Afghanistan</c:v>
                </c:pt>
                <c:pt idx="13">
                  <c:v>Kenya</c:v>
                </c:pt>
                <c:pt idx="14">
                  <c:v>Jordan</c:v>
                </c:pt>
                <c:pt idx="15">
                  <c:v>Indonesia</c:v>
                </c:pt>
                <c:pt idx="16">
                  <c:v>Iraq</c:v>
                </c:pt>
                <c:pt idx="17">
                  <c:v>Serbia</c:v>
                </c:pt>
                <c:pt idx="18">
                  <c:v>Pakistan</c:v>
                </c:pt>
                <c:pt idx="19">
                  <c:v>Uganda</c:v>
                </c:pt>
              </c:strCache>
            </c:strRef>
          </c:cat>
          <c:val>
            <c:numRef>
              <c:f>'top 20 HA recipients'!$W$8:$W$27</c:f>
              <c:numCache>
                <c:formatCode>0.0</c:formatCode>
                <c:ptCount val="20"/>
                <c:pt idx="0">
                  <c:v>0.27962976403841688</c:v>
                </c:pt>
                <c:pt idx="1">
                  <c:v>1.3505748672955575</c:v>
                </c:pt>
                <c:pt idx="2">
                  <c:v>0.1641189102955577</c:v>
                </c:pt>
                <c:pt idx="3">
                  <c:v>0.88553366548201873</c:v>
                </c:pt>
                <c:pt idx="4">
                  <c:v>0.34496624800000192</c:v>
                </c:pt>
                <c:pt idx="5">
                  <c:v>0.11155712064962596</c:v>
                </c:pt>
                <c:pt idx="6">
                  <c:v>2.8745064885441436E-2</c:v>
                </c:pt>
                <c:pt idx="7">
                  <c:v>0.11195547884402146</c:v>
                </c:pt>
                <c:pt idx="8">
                  <c:v>0.18698981727792896</c:v>
                </c:pt>
                <c:pt idx="9">
                  <c:v>0.43342988642597913</c:v>
                </c:pt>
                <c:pt idx="10">
                  <c:v>0.21612269713834753</c:v>
                </c:pt>
                <c:pt idx="11">
                  <c:v>0.30390843377404292</c:v>
                </c:pt>
                <c:pt idx="12">
                  <c:v>0.32792728572700569</c:v>
                </c:pt>
                <c:pt idx="13">
                  <c:v>0.19834824756501701</c:v>
                </c:pt>
                <c:pt idx="14">
                  <c:v>0.12398108520902294</c:v>
                </c:pt>
                <c:pt idx="15">
                  <c:v>0.24374145496404817</c:v>
                </c:pt>
                <c:pt idx="16">
                  <c:v>0.38432797844607391</c:v>
                </c:pt>
                <c:pt idx="17">
                  <c:v>2.9500000000000002E-2</c:v>
                </c:pt>
                <c:pt idx="18">
                  <c:v>0.24771324313534746</c:v>
                </c:pt>
                <c:pt idx="19">
                  <c:v>0.23300573273616287</c:v>
                </c:pt>
              </c:numCache>
            </c:numRef>
          </c:val>
        </c:ser>
        <c:ser>
          <c:idx val="8"/>
          <c:order val="8"/>
          <c:tx>
            <c:strRef>
              <c:f>'top 20 HA recipients'!$X$7</c:f>
              <c:strCache>
                <c:ptCount val="1"/>
                <c:pt idx="0">
                  <c:v>2008</c:v>
                </c:pt>
              </c:strCache>
            </c:strRef>
          </c:tx>
          <c:cat>
            <c:strRef>
              <c:f>'top 20 HA recipients'!$O$8:$O$27</c:f>
              <c:strCache>
                <c:ptCount val="20"/>
                <c:pt idx="0">
                  <c:v>Somalia</c:v>
                </c:pt>
                <c:pt idx="1">
                  <c:v>Sudan</c:v>
                </c:pt>
                <c:pt idx="2">
                  <c:v>Zimbabwe</c:v>
                </c:pt>
                <c:pt idx="3">
                  <c:v>Palestinian Adm. Areas</c:v>
                </c:pt>
                <c:pt idx="4">
                  <c:v>Lebanon</c:v>
                </c:pt>
                <c:pt idx="5">
                  <c:v>Liberia</c:v>
                </c:pt>
                <c:pt idx="6">
                  <c:v>Angola</c:v>
                </c:pt>
                <c:pt idx="7">
                  <c:v>Burundi</c:v>
                </c:pt>
                <c:pt idx="8">
                  <c:v>Chad</c:v>
                </c:pt>
                <c:pt idx="9">
                  <c:v>Congo, Dem. Rep.</c:v>
                </c:pt>
                <c:pt idx="10">
                  <c:v>Sri Lanka</c:v>
                </c:pt>
                <c:pt idx="11">
                  <c:v>Ethiopia</c:v>
                </c:pt>
                <c:pt idx="12">
                  <c:v>Afghanistan</c:v>
                </c:pt>
                <c:pt idx="13">
                  <c:v>Kenya</c:v>
                </c:pt>
                <c:pt idx="14">
                  <c:v>Jordan</c:v>
                </c:pt>
                <c:pt idx="15">
                  <c:v>Indonesia</c:v>
                </c:pt>
                <c:pt idx="16">
                  <c:v>Iraq</c:v>
                </c:pt>
                <c:pt idx="17">
                  <c:v>Serbia</c:v>
                </c:pt>
                <c:pt idx="18">
                  <c:v>Pakistan</c:v>
                </c:pt>
                <c:pt idx="19">
                  <c:v>Uganda</c:v>
                </c:pt>
              </c:strCache>
            </c:strRef>
          </c:cat>
          <c:val>
            <c:numRef>
              <c:f>'top 20 HA recipients'!$X$8:$X$27</c:f>
              <c:numCache>
                <c:formatCode>0.0</c:formatCode>
                <c:ptCount val="20"/>
                <c:pt idx="0">
                  <c:v>0.56650544395494717</c:v>
                </c:pt>
                <c:pt idx="1">
                  <c:v>1.3998912139091533</c:v>
                </c:pt>
                <c:pt idx="2">
                  <c:v>0.33347781355788819</c:v>
                </c:pt>
                <c:pt idx="3">
                  <c:v>0.79908288900974656</c:v>
                </c:pt>
                <c:pt idx="4">
                  <c:v>0.25442858200000318</c:v>
                </c:pt>
                <c:pt idx="5">
                  <c:v>9.1343119130234934E-2</c:v>
                </c:pt>
                <c:pt idx="6">
                  <c:v>1.1134770220340763E-2</c:v>
                </c:pt>
                <c:pt idx="7">
                  <c:v>8.8488609466646218E-2</c:v>
                </c:pt>
                <c:pt idx="8">
                  <c:v>0.24432448973676363</c:v>
                </c:pt>
                <c:pt idx="9">
                  <c:v>0.54851601418175056</c:v>
                </c:pt>
                <c:pt idx="10">
                  <c:v>0.24657692220268917</c:v>
                </c:pt>
                <c:pt idx="11">
                  <c:v>0.84030388536176237</c:v>
                </c:pt>
                <c:pt idx="12">
                  <c:v>0.87070954358025565</c:v>
                </c:pt>
                <c:pt idx="13">
                  <c:v>0.30612286586628429</c:v>
                </c:pt>
                <c:pt idx="14">
                  <c:v>0.15079368715578964</c:v>
                </c:pt>
                <c:pt idx="15">
                  <c:v>0.13740196945402341</c:v>
                </c:pt>
                <c:pt idx="16">
                  <c:v>0.39475871876488666</c:v>
                </c:pt>
                <c:pt idx="17">
                  <c:v>2.1790000000000011E-2</c:v>
                </c:pt>
                <c:pt idx="18">
                  <c:v>0.17827307980603549</c:v>
                </c:pt>
                <c:pt idx="19">
                  <c:v>0.24405200307430244</c:v>
                </c:pt>
              </c:numCache>
            </c:numRef>
          </c:val>
        </c:ser>
        <c:ser>
          <c:idx val="9"/>
          <c:order val="9"/>
          <c:tx>
            <c:strRef>
              <c:f>'top 20 HA recipients'!$Y$7</c:f>
              <c:strCache>
                <c:ptCount val="1"/>
                <c:pt idx="0">
                  <c:v>2009</c:v>
                </c:pt>
              </c:strCache>
            </c:strRef>
          </c:tx>
          <c:cat>
            <c:strRef>
              <c:f>'top 20 HA recipients'!$O$8:$O$27</c:f>
              <c:strCache>
                <c:ptCount val="20"/>
                <c:pt idx="0">
                  <c:v>Somalia</c:v>
                </c:pt>
                <c:pt idx="1">
                  <c:v>Sudan</c:v>
                </c:pt>
                <c:pt idx="2">
                  <c:v>Zimbabwe</c:v>
                </c:pt>
                <c:pt idx="3">
                  <c:v>Palestinian Adm. Areas</c:v>
                </c:pt>
                <c:pt idx="4">
                  <c:v>Lebanon</c:v>
                </c:pt>
                <c:pt idx="5">
                  <c:v>Liberia</c:v>
                </c:pt>
                <c:pt idx="6">
                  <c:v>Angola</c:v>
                </c:pt>
                <c:pt idx="7">
                  <c:v>Burundi</c:v>
                </c:pt>
                <c:pt idx="8">
                  <c:v>Chad</c:v>
                </c:pt>
                <c:pt idx="9">
                  <c:v>Congo, Dem. Rep.</c:v>
                </c:pt>
                <c:pt idx="10">
                  <c:v>Sri Lanka</c:v>
                </c:pt>
                <c:pt idx="11">
                  <c:v>Ethiopia</c:v>
                </c:pt>
                <c:pt idx="12">
                  <c:v>Afghanistan</c:v>
                </c:pt>
                <c:pt idx="13">
                  <c:v>Kenya</c:v>
                </c:pt>
                <c:pt idx="14">
                  <c:v>Jordan</c:v>
                </c:pt>
                <c:pt idx="15">
                  <c:v>Indonesia</c:v>
                </c:pt>
                <c:pt idx="16">
                  <c:v>Iraq</c:v>
                </c:pt>
                <c:pt idx="17">
                  <c:v>Serbia</c:v>
                </c:pt>
                <c:pt idx="18">
                  <c:v>Pakistan</c:v>
                </c:pt>
                <c:pt idx="19">
                  <c:v>Uganda</c:v>
                </c:pt>
              </c:strCache>
            </c:strRef>
          </c:cat>
          <c:val>
            <c:numRef>
              <c:f>'top 20 HA recipients'!$Y$8:$Y$27</c:f>
              <c:numCache>
                <c:formatCode>0.0</c:formatCode>
                <c:ptCount val="20"/>
                <c:pt idx="0">
                  <c:v>0.54163293248806332</c:v>
                </c:pt>
                <c:pt idx="1">
                  <c:v>1.3321672179670399</c:v>
                </c:pt>
                <c:pt idx="2">
                  <c:v>0.39798909035739105</c:v>
                </c:pt>
                <c:pt idx="3">
                  <c:v>1.219313229360893</c:v>
                </c:pt>
                <c:pt idx="4">
                  <c:v>0.19793000000000127</c:v>
                </c:pt>
                <c:pt idx="5">
                  <c:v>4.4730121864039747E-2</c:v>
                </c:pt>
                <c:pt idx="6">
                  <c:v>6.9003236093202955E-3</c:v>
                </c:pt>
                <c:pt idx="7">
                  <c:v>9.0712832056400267E-2</c:v>
                </c:pt>
                <c:pt idx="8">
                  <c:v>0.32183310893201988</c:v>
                </c:pt>
                <c:pt idx="9">
                  <c:v>0.58531487292851481</c:v>
                </c:pt>
                <c:pt idx="10">
                  <c:v>0.23899024232270175</c:v>
                </c:pt>
                <c:pt idx="11">
                  <c:v>0.69288227823963311</c:v>
                </c:pt>
                <c:pt idx="12">
                  <c:v>0.5924361547659257</c:v>
                </c:pt>
                <c:pt idx="13">
                  <c:v>0.40097311902661342</c:v>
                </c:pt>
                <c:pt idx="14">
                  <c:v>0.15420366768220198</c:v>
                </c:pt>
                <c:pt idx="15">
                  <c:v>0.26498858827610106</c:v>
                </c:pt>
                <c:pt idx="16">
                  <c:v>0.49725805893552699</c:v>
                </c:pt>
                <c:pt idx="17">
                  <c:v>1.6930000000000126E-2</c:v>
                </c:pt>
                <c:pt idx="18">
                  <c:v>0.55894588106759746</c:v>
                </c:pt>
                <c:pt idx="19">
                  <c:v>0.15915671166956211</c:v>
                </c:pt>
              </c:numCache>
            </c:numRef>
          </c:val>
        </c:ser>
        <c:overlap val="100"/>
        <c:axId val="72380800"/>
        <c:axId val="72382336"/>
      </c:barChart>
      <c:lineChart>
        <c:grouping val="standard"/>
        <c:ser>
          <c:idx val="10"/>
          <c:order val="10"/>
          <c:tx>
            <c:strRef>
              <c:f>'top 20 HA recipients'!$M$7</c:f>
              <c:strCache>
                <c:ptCount val="1"/>
                <c:pt idx="0">
                  <c:v>HA%ODA</c:v>
                </c:pt>
              </c:strCache>
            </c:strRef>
          </c:tx>
          <c:dLbls>
            <c:numFmt formatCode="0\ %" sourceLinked="0"/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fi-FI"/>
              </a:p>
            </c:txPr>
            <c:dLblPos val="t"/>
            <c:showVal val="1"/>
          </c:dLbls>
          <c:val>
            <c:numRef>
              <c:f>'top 20 HA recipients'!$M$8:$M$27</c:f>
              <c:numCache>
                <c:formatCode>0.0%</c:formatCode>
                <c:ptCount val="20"/>
                <c:pt idx="0">
                  <c:v>0.68123166177103767</c:v>
                </c:pt>
                <c:pt idx="1">
                  <c:v>0.60300109860761364</c:v>
                </c:pt>
                <c:pt idx="2">
                  <c:v>0.38891998254156601</c:v>
                </c:pt>
                <c:pt idx="3">
                  <c:v>0.37535688657123872</c:v>
                </c:pt>
                <c:pt idx="4">
                  <c:v>0.33223277260679168</c:v>
                </c:pt>
                <c:pt idx="5">
                  <c:v>0.31856931537223165</c:v>
                </c:pt>
                <c:pt idx="6">
                  <c:v>0.31701757716622764</c:v>
                </c:pt>
                <c:pt idx="7">
                  <c:v>0.31339264644239195</c:v>
                </c:pt>
                <c:pt idx="8">
                  <c:v>0.30043806385164989</c:v>
                </c:pt>
                <c:pt idx="9">
                  <c:v>0.28296487899923112</c:v>
                </c:pt>
                <c:pt idx="10">
                  <c:v>0.21587586547051288</c:v>
                </c:pt>
                <c:pt idx="11">
                  <c:v>0.21024431722083031</c:v>
                </c:pt>
                <c:pt idx="12">
                  <c:v>0.17395027679139377</c:v>
                </c:pt>
                <c:pt idx="13">
                  <c:v>0.17114352516868717</c:v>
                </c:pt>
                <c:pt idx="14">
                  <c:v>0.17038734949655324</c:v>
                </c:pt>
                <c:pt idx="15">
                  <c:v>0.1636779396633527</c:v>
                </c:pt>
                <c:pt idx="16">
                  <c:v>0.15088691595315332</c:v>
                </c:pt>
                <c:pt idx="17">
                  <c:v>0.12545508949193962</c:v>
                </c:pt>
                <c:pt idx="18">
                  <c:v>0.12299884452797274</c:v>
                </c:pt>
                <c:pt idx="19">
                  <c:v>0.10604843063233488</c:v>
                </c:pt>
              </c:numCache>
            </c:numRef>
          </c:val>
        </c:ser>
        <c:marker val="1"/>
        <c:axId val="72545024"/>
        <c:axId val="72471680"/>
      </c:lineChart>
      <c:catAx>
        <c:axId val="7238080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72382336"/>
        <c:crosses val="autoZero"/>
        <c:auto val="1"/>
        <c:lblAlgn val="ctr"/>
        <c:lblOffset val="100"/>
      </c:catAx>
      <c:valAx>
        <c:axId val="723823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US$ billion (constant 2008 prices)</a:t>
                </a:r>
              </a:p>
            </c:rich>
          </c:tx>
          <c:layout/>
        </c:title>
        <c:numFmt formatCode="0" sourceLinked="0"/>
        <c:tickLblPos val="nextTo"/>
        <c:crossAx val="72380800"/>
        <c:crosses val="autoZero"/>
        <c:crossBetween val="between"/>
      </c:valAx>
      <c:valAx>
        <c:axId val="72471680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Humanitarian share of ODA</a:t>
                </a:r>
              </a:p>
            </c:rich>
          </c:tx>
          <c:layout/>
        </c:title>
        <c:numFmt formatCode="0\ %" sourceLinked="0"/>
        <c:tickLblPos val="nextTo"/>
        <c:crossAx val="72545024"/>
        <c:crosses val="max"/>
        <c:crossBetween val="between"/>
      </c:valAx>
      <c:catAx>
        <c:axId val="72545024"/>
        <c:scaling>
          <c:orientation val="minMax"/>
        </c:scaling>
        <c:delete val="1"/>
        <c:axPos val="b"/>
        <c:tickLblPos val="none"/>
        <c:crossAx val="72471680"/>
        <c:crosses val="autoZero"/>
        <c:auto val="1"/>
        <c:lblAlgn val="ctr"/>
        <c:lblOffset val="100"/>
      </c:catAx>
    </c:plotArea>
    <c:plotVisOnly val="1"/>
    <c:dispBlanksAs val="gap"/>
  </c:chart>
  <c:spPr>
    <a:solidFill>
      <a:srgbClr val="0D0D0D"/>
    </a:solidFill>
  </c:sp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clrMapOvr bg1="dk1" tx1="lt1" bg2="dk2" tx2="lt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8.1242532855436075E-2"/>
          <c:y val="5.9731968321358103E-2"/>
          <c:w val="0.85941855834328962"/>
          <c:h val="0.67637383630066894"/>
        </c:manualLayout>
      </c:layout>
      <c:areaChart>
        <c:grouping val="stacked"/>
        <c:ser>
          <c:idx val="1"/>
          <c:order val="0"/>
          <c:tx>
            <c:strRef>
              <c:f>'G3 HA &amp; security spending 06-08'!$B$2</c:f>
              <c:strCache>
                <c:ptCount val="1"/>
                <c:pt idx="0">
                  <c:v> Private contributions to delivery agencies</c:v>
                </c:pt>
              </c:strCache>
            </c:strRef>
          </c:tx>
          <c:cat>
            <c:numRef>
              <c:f>'G3 HA &amp; security spending 06-08'!$C$1:$L$1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'G3 HA &amp; security spending 06-08'!$C$2:$L$2</c:f>
              <c:numCache>
                <c:formatCode>General</c:formatCode>
                <c:ptCount val="10"/>
                <c:pt idx="6">
                  <c:v>2.7</c:v>
                </c:pt>
                <c:pt idx="7">
                  <c:v>3.5</c:v>
                </c:pt>
                <c:pt idx="8">
                  <c:v>4.0999999999999996</c:v>
                </c:pt>
                <c:pt idx="9">
                  <c:v>4.0999999999999996</c:v>
                </c:pt>
              </c:numCache>
            </c:numRef>
          </c:val>
        </c:ser>
        <c:ser>
          <c:idx val="2"/>
          <c:order val="1"/>
          <c:tx>
            <c:strRef>
              <c:f>'G3 HA &amp; security spending 06-08'!$B$3</c:f>
              <c:strCache>
                <c:ptCount val="1"/>
                <c:pt idx="0">
                  <c:v>Humanitarian aid from governments</c:v>
                </c:pt>
              </c:strCache>
            </c:strRef>
          </c:tx>
          <c:cat>
            <c:numRef>
              <c:f>'G3 HA &amp; security spending 06-08'!$C$1:$L$1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'G3 HA &amp; security spending 06-08'!$C$3:$L$3</c:f>
              <c:numCache>
                <c:formatCode>#,##0.0</c:formatCode>
                <c:ptCount val="10"/>
                <c:pt idx="0">
                  <c:v>6.8559503387943606</c:v>
                </c:pt>
                <c:pt idx="1">
                  <c:v>6.6418786208321823</c:v>
                </c:pt>
                <c:pt idx="2">
                  <c:v>6.8909380849293154</c:v>
                </c:pt>
                <c:pt idx="3">
                  <c:v>8.2688639787156699</c:v>
                </c:pt>
                <c:pt idx="4">
                  <c:v>8.3556091543867659</c:v>
                </c:pt>
                <c:pt idx="5">
                  <c:v>11.028296124118418</c:v>
                </c:pt>
                <c:pt idx="6">
                  <c:v>10.214899441159448</c:v>
                </c:pt>
                <c:pt idx="7">
                  <c:v>9.2839123673746613</c:v>
                </c:pt>
                <c:pt idx="8">
                  <c:v>11.691576038200974</c:v>
                </c:pt>
                <c:pt idx="9">
                  <c:v>11.01337603820097</c:v>
                </c:pt>
              </c:numCache>
            </c:numRef>
          </c:val>
        </c:ser>
        <c:ser>
          <c:idx val="3"/>
          <c:order val="2"/>
          <c:tx>
            <c:strRef>
              <c:f>'G3 HA &amp; security spending 06-08'!$B$4</c:f>
              <c:strCache>
                <c:ptCount val="1"/>
                <c:pt idx="0">
                  <c:v>UN peacekeeping missions</c:v>
                </c:pt>
              </c:strCache>
            </c:strRef>
          </c:tx>
          <c:cat>
            <c:numRef>
              <c:f>'G3 HA &amp; security spending 06-08'!$C$1:$L$1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'G3 HA &amp; security spending 06-08'!$C$4:$L$4</c:f>
              <c:numCache>
                <c:formatCode>0.0</c:formatCode>
                <c:ptCount val="10"/>
                <c:pt idx="0">
                  <c:v>2.3509099999999967</c:v>
                </c:pt>
                <c:pt idx="1">
                  <c:v>2.82023</c:v>
                </c:pt>
                <c:pt idx="2">
                  <c:v>2.3715299999999977</c:v>
                </c:pt>
                <c:pt idx="3">
                  <c:v>2.4805999999999995</c:v>
                </c:pt>
                <c:pt idx="4">
                  <c:v>3.4684499999999967</c:v>
                </c:pt>
                <c:pt idx="5">
                  <c:v>5.0551299999999975</c:v>
                </c:pt>
                <c:pt idx="6">
                  <c:v>5.1549699999999845</c:v>
                </c:pt>
                <c:pt idx="7">
                  <c:v>5.6288299999999865</c:v>
                </c:pt>
                <c:pt idx="8">
                  <c:v>7.0186399999999995</c:v>
                </c:pt>
                <c:pt idx="9">
                  <c:v>7.417340000000002</c:v>
                </c:pt>
              </c:numCache>
            </c:numRef>
          </c:val>
        </c:ser>
        <c:ser>
          <c:idx val="4"/>
          <c:order val="3"/>
          <c:tx>
            <c:strRef>
              <c:f>'G3 HA &amp; security spending 06-08'!$B$5</c:f>
              <c:strCache>
                <c:ptCount val="1"/>
                <c:pt idx="0">
                  <c:v>Security-related ODA</c:v>
                </c:pt>
              </c:strCache>
            </c:strRef>
          </c:tx>
          <c:cat>
            <c:numRef>
              <c:f>'G3 HA &amp; security spending 06-08'!$C$1:$L$1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'G3 HA &amp; security spending 06-08'!$C$5:$L$5</c:f>
              <c:numCache>
                <c:formatCode>0.0</c:formatCode>
                <c:ptCount val="10"/>
                <c:pt idx="0">
                  <c:v>0.81996999999999998</c:v>
                </c:pt>
                <c:pt idx="1">
                  <c:v>0.84510000000000063</c:v>
                </c:pt>
                <c:pt idx="2">
                  <c:v>1.50244</c:v>
                </c:pt>
                <c:pt idx="3">
                  <c:v>2.1067799999999997</c:v>
                </c:pt>
                <c:pt idx="4">
                  <c:v>1.73045</c:v>
                </c:pt>
                <c:pt idx="5">
                  <c:v>1.9205399999999999</c:v>
                </c:pt>
                <c:pt idx="6">
                  <c:v>1.9690200000000002</c:v>
                </c:pt>
                <c:pt idx="7">
                  <c:v>3.1194499999999725</c:v>
                </c:pt>
                <c:pt idx="8">
                  <c:v>3.7942399999999998</c:v>
                </c:pt>
                <c:pt idx="9">
                  <c:v>3.7942399999999998</c:v>
                </c:pt>
              </c:numCache>
            </c:numRef>
          </c:val>
        </c:ser>
        <c:axId val="103583104"/>
        <c:axId val="103605376"/>
      </c:areaChart>
      <c:lineChart>
        <c:grouping val="standard"/>
        <c:ser>
          <c:idx val="5"/>
          <c:order val="4"/>
          <c:tx>
            <c:strRef>
              <c:f>'G3 HA &amp; security spending 06-08'!$B$6</c:f>
              <c:strCache>
                <c:ptCount val="1"/>
                <c:pt idx="0">
                  <c:v>UN CAP appeal funding</c:v>
                </c:pt>
              </c:strCache>
            </c:strRef>
          </c:tx>
          <c:marker>
            <c:symbol val="none"/>
          </c:marker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0"/>
          <c:order val="5"/>
          <c:tx>
            <c:strRef>
              <c:f>'G3 HA &amp; security spending 06-08'!$B$6</c:f>
              <c:strCache>
                <c:ptCount val="1"/>
                <c:pt idx="0">
                  <c:v>UN CAP appeal funding</c:v>
                </c:pt>
              </c:strCache>
            </c:strRef>
          </c:tx>
          <c:marker>
            <c:symbol val="none"/>
          </c:marker>
          <c:dLbls>
            <c:dLblPos val="t"/>
            <c:showVal val="1"/>
          </c:dLbls>
          <c:val>
            <c:numRef>
              <c:f>'G3 HA &amp; security spending 06-08'!$C$6:$L$6</c:f>
              <c:numCache>
                <c:formatCode>#,##0.0</c:formatCode>
                <c:ptCount val="10"/>
                <c:pt idx="0">
                  <c:v>1.9219472989999897</c:v>
                </c:pt>
                <c:pt idx="1">
                  <c:v>2.5592882430000001</c:v>
                </c:pt>
                <c:pt idx="2">
                  <c:v>4.3749278609999367</c:v>
                </c:pt>
                <c:pt idx="3">
                  <c:v>5.2203485629999955</c:v>
                </c:pt>
                <c:pt idx="4">
                  <c:v>3.4174751329999977</c:v>
                </c:pt>
                <c:pt idx="5">
                  <c:v>5.9790823950000753</c:v>
                </c:pt>
                <c:pt idx="6">
                  <c:v>5.0610852079999349</c:v>
                </c:pt>
                <c:pt idx="7">
                  <c:v>5.1422600410000001</c:v>
                </c:pt>
                <c:pt idx="8">
                  <c:v>7.0884493759999998</c:v>
                </c:pt>
                <c:pt idx="9">
                  <c:v>9.7130339580000005</c:v>
                </c:pt>
              </c:numCache>
            </c:numRef>
          </c:val>
        </c:ser>
        <c:ser>
          <c:idx val="6"/>
          <c:order val="6"/>
          <c:marker>
            <c:symbol val="none"/>
          </c:marker>
          <c:dLbls>
            <c:dLblPos val="t"/>
            <c:showVal val="1"/>
          </c:dLbls>
          <c:val>
            <c:numRef>
              <c:f>'G3 HA &amp; security spending 06-08'!$C$7:$L$7</c:f>
              <c:numCache>
                <c:formatCode>0.0</c:formatCode>
                <c:ptCount val="10"/>
                <c:pt idx="0">
                  <c:v>10.026830338794372</c:v>
                </c:pt>
                <c:pt idx="1">
                  <c:v>10.307208620832148</c:v>
                </c:pt>
                <c:pt idx="2">
                  <c:v>10.764908084929315</c:v>
                </c:pt>
                <c:pt idx="3">
                  <c:v>12.856243978715726</c:v>
                </c:pt>
                <c:pt idx="4">
                  <c:v>13.554509154386706</c:v>
                </c:pt>
                <c:pt idx="5">
                  <c:v>18.003966124118694</c:v>
                </c:pt>
                <c:pt idx="6">
                  <c:v>20.03888944115949</c:v>
                </c:pt>
                <c:pt idx="7">
                  <c:v>21.532192367374662</c:v>
                </c:pt>
                <c:pt idx="8">
                  <c:v>26.604456038200965</c:v>
                </c:pt>
                <c:pt idx="9">
                  <c:v>26.324956038200991</c:v>
                </c:pt>
              </c:numCache>
            </c:numRef>
          </c:val>
        </c:ser>
        <c:marker val="1"/>
        <c:axId val="103583104"/>
        <c:axId val="103605376"/>
      </c:lineChart>
      <c:catAx>
        <c:axId val="103583104"/>
        <c:scaling>
          <c:orientation val="minMax"/>
        </c:scaling>
        <c:axPos val="b"/>
        <c:numFmt formatCode="General" sourceLinked="1"/>
        <c:tickLblPos val="nextTo"/>
        <c:crossAx val="103605376"/>
        <c:crosses val="autoZero"/>
        <c:auto val="1"/>
        <c:lblAlgn val="ctr"/>
        <c:lblOffset val="100"/>
      </c:catAx>
      <c:valAx>
        <c:axId val="1036053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US$ billion</a:t>
                </a:r>
              </a:p>
            </c:rich>
          </c:tx>
        </c:title>
        <c:numFmt formatCode="General" sourceLinked="1"/>
        <c:tickLblPos val="nextTo"/>
        <c:crossAx val="103583104"/>
        <c:crosses val="autoZero"/>
        <c:crossBetween val="between"/>
      </c:valAx>
    </c:plotArea>
    <c:legend>
      <c:legendPos val="b"/>
      <c:legendEntry>
        <c:idx val="4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3750457357704845"/>
          <c:y val="0.80980854644834055"/>
          <c:w val="0.61948227797690159"/>
          <c:h val="0.17973401040474421"/>
        </c:manualLayout>
      </c:layout>
      <c:txPr>
        <a:bodyPr/>
        <a:lstStyle/>
        <a:p>
          <a:pPr algn="just">
            <a:defRPr sz="1000"/>
          </a:pPr>
          <a:endParaRPr lang="fi-FI"/>
        </a:p>
      </c:txPr>
    </c:legend>
    <c:plotVisOnly val="1"/>
    <c:dispBlanksAs val="zero"/>
  </c:chart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style val="3"/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ser>
          <c:idx val="1"/>
          <c:order val="0"/>
          <c:tx>
            <c:strRef>
              <c:f>'Total 2006-2009 HA'!$W$9</c:f>
              <c:strCache>
                <c:ptCount val="1"/>
                <c:pt idx="0">
                  <c:v> Private contributions to delivery agencies</c:v>
                </c:pt>
              </c:strCache>
            </c:strRef>
          </c:tx>
          <c:dLbls>
            <c:showVal val="1"/>
          </c:dLbls>
          <c:cat>
            <c:numRef>
              <c:f>'Total 2006-2009 HA'!$Z$8:$AC$8</c:f>
              <c:numCache>
                <c:formatCode>General</c:formatCode>
                <c:ptCount val="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</c:numCache>
            </c:numRef>
          </c:cat>
          <c:val>
            <c:numRef>
              <c:f>'Total 2006-2009 HA'!$Z$9:$AC$9</c:f>
              <c:numCache>
                <c:formatCode>General</c:formatCode>
                <c:ptCount val="4"/>
                <c:pt idx="0">
                  <c:v>2.7</c:v>
                </c:pt>
                <c:pt idx="1">
                  <c:v>3.5</c:v>
                </c:pt>
                <c:pt idx="2">
                  <c:v>4.0999999999999996</c:v>
                </c:pt>
                <c:pt idx="3">
                  <c:v>4.0999999999999996</c:v>
                </c:pt>
              </c:numCache>
            </c:numRef>
          </c:val>
        </c:ser>
        <c:ser>
          <c:idx val="2"/>
          <c:order val="1"/>
          <c:tx>
            <c:strRef>
              <c:f>'Total 2006-2009 HA'!$W$10</c:f>
              <c:strCache>
                <c:ptCount val="1"/>
                <c:pt idx="0">
                  <c:v>Governments</c:v>
                </c:pt>
              </c:strCache>
            </c:strRef>
          </c:tx>
          <c:spPr>
            <a:solidFill>
              <a:srgbClr val="FF8F19">
                <a:lumMod val="75000"/>
              </a:srgbClr>
            </a:solidFill>
          </c:spPr>
          <c:dLbls>
            <c:showVal val="1"/>
          </c:dLbls>
          <c:cat>
            <c:numRef>
              <c:f>'Total 2006-2009 HA'!$Z$8:$AC$8</c:f>
              <c:numCache>
                <c:formatCode>General</c:formatCode>
                <c:ptCount val="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</c:numCache>
            </c:numRef>
          </c:cat>
          <c:val>
            <c:numRef>
              <c:f>'Total 2006-2009 HA'!$Z$10:$AC$10</c:f>
              <c:numCache>
                <c:formatCode>0.0</c:formatCode>
                <c:ptCount val="4"/>
                <c:pt idx="0">
                  <c:v>9.3344085580673894</c:v>
                </c:pt>
                <c:pt idx="1">
                  <c:v>9.202591248310533</c:v>
                </c:pt>
                <c:pt idx="2">
                  <c:v>12.82352472520097</c:v>
                </c:pt>
                <c:pt idx="3">
                  <c:v>10.997817953627592</c:v>
                </c:pt>
              </c:numCache>
            </c:numRef>
          </c:val>
        </c:ser>
        <c:gapWidth val="55"/>
        <c:overlap val="100"/>
        <c:axId val="104957056"/>
        <c:axId val="104958592"/>
      </c:barChart>
      <c:lineChart>
        <c:grouping val="stacked"/>
        <c:ser>
          <c:idx val="3"/>
          <c:order val="2"/>
          <c:tx>
            <c:strRef>
              <c:f>'Total 2006-2009 HA'!$W$11</c:f>
              <c:strCache>
                <c:ptCount val="1"/>
                <c:pt idx="0">
                  <c:v>Global humanitarian assistance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dLbls>
            <c:dLblPos val="t"/>
            <c:showVal val="1"/>
          </c:dLbls>
          <c:cat>
            <c:numRef>
              <c:f>'Total 2006-2009 HA'!$Z$8:$AC$8</c:f>
              <c:numCache>
                <c:formatCode>General</c:formatCode>
                <c:ptCount val="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</c:numCache>
            </c:numRef>
          </c:cat>
          <c:val>
            <c:numRef>
              <c:f>'Total 2006-2009 HA'!$Z$11:$AC$11</c:f>
              <c:numCache>
                <c:formatCode>0.0</c:formatCode>
                <c:ptCount val="4"/>
                <c:pt idx="0">
                  <c:v>12.034408558067371</c:v>
                </c:pt>
                <c:pt idx="1">
                  <c:v>12.702591248310535</c:v>
                </c:pt>
                <c:pt idx="2">
                  <c:v>16.92352472520097</c:v>
                </c:pt>
                <c:pt idx="3">
                  <c:v>15.09781795362759</c:v>
                </c:pt>
              </c:numCache>
            </c:numRef>
          </c:val>
        </c:ser>
        <c:marker val="1"/>
        <c:axId val="104957056"/>
        <c:axId val="104958592"/>
      </c:lineChart>
      <c:catAx>
        <c:axId val="104957056"/>
        <c:scaling>
          <c:orientation val="minMax"/>
        </c:scaling>
        <c:axPos val="b"/>
        <c:numFmt formatCode="General" sourceLinked="1"/>
        <c:majorTickMark val="none"/>
        <c:tickLblPos val="nextTo"/>
        <c:crossAx val="104958592"/>
        <c:crosses val="autoZero"/>
        <c:auto val="1"/>
        <c:lblAlgn val="ctr"/>
        <c:lblOffset val="100"/>
      </c:catAx>
      <c:valAx>
        <c:axId val="1049585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US$ billion</a:t>
                </a:r>
              </a:p>
            </c:rich>
          </c:tx>
        </c:title>
        <c:numFmt formatCode="General" sourceLinked="1"/>
        <c:majorTickMark val="none"/>
        <c:tickLblPos val="nextTo"/>
        <c:crossAx val="104957056"/>
        <c:crosses val="autoZero"/>
        <c:crossBetween val="between"/>
      </c:valAx>
    </c:plotArea>
    <c:legend>
      <c:legendPos val="b"/>
      <c:legendEntry>
        <c:idx val="2"/>
        <c:delete val="1"/>
      </c:legendEntry>
    </c:legend>
    <c:plotVisOnly val="1"/>
    <c:dispBlanksAs val="zero"/>
  </c:chart>
  <c:txPr>
    <a:bodyPr/>
    <a:lstStyle/>
    <a:p>
      <a:pPr>
        <a:defRPr sz="1800"/>
      </a:pPr>
      <a:endParaRPr lang="fi-FI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clrMapOvr bg1="dk1" tx1="lt1" bg2="dk2" tx2="lt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9.2152841359946724E-2"/>
          <c:y val="1.7460714406407361E-2"/>
          <c:w val="0.70492399387576554"/>
          <c:h val="0.87529789463012986"/>
        </c:manualLayout>
      </c:layout>
      <c:areaChart>
        <c:grouping val="stacked"/>
        <c:ser>
          <c:idx val="1"/>
          <c:order val="0"/>
          <c:tx>
            <c:strRef>
              <c:f>'UN expenditure'!$C$38</c:f>
              <c:strCache>
                <c:ptCount val="1"/>
                <c:pt idx="0">
                  <c:v>Sudan (UNMIS)</c:v>
                </c:pt>
              </c:strCache>
            </c:strRef>
          </c:tx>
          <c:cat>
            <c:numRef>
              <c:f>'UN expenditure'!$D$35:$N$35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'UN expenditure'!$D$38:$N$38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0.96947000000000005</c:v>
                </c:pt>
                <c:pt idx="6">
                  <c:v>1.0478799999999928</c:v>
                </c:pt>
                <c:pt idx="7">
                  <c:v>0.96290999999999993</c:v>
                </c:pt>
                <c:pt idx="8">
                  <c:v>0.8525199999999995</c:v>
                </c:pt>
                <c:pt idx="9">
                  <c:v>0.90855999999999959</c:v>
                </c:pt>
                <c:pt idx="10">
                  <c:v>0.98318824999999621</c:v>
                </c:pt>
              </c:numCache>
            </c:numRef>
          </c:val>
        </c:ser>
        <c:ser>
          <c:idx val="2"/>
          <c:order val="1"/>
          <c:tx>
            <c:strRef>
              <c:f>'UN expenditure'!$C$39</c:f>
              <c:strCache>
                <c:ptCount val="1"/>
                <c:pt idx="0">
                  <c:v>Sudan (UNAMID)</c:v>
                </c:pt>
              </c:strCache>
            </c:strRef>
          </c:tx>
          <c:cat>
            <c:numRef>
              <c:f>'UN expenditure'!$D$35:$N$35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'UN expenditure'!$D$39:$N$39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0.49259000000000008</c:v>
                </c:pt>
                <c:pt idx="8">
                  <c:v>1.63506</c:v>
                </c:pt>
                <c:pt idx="9">
                  <c:v>1.5840999999999998</c:v>
                </c:pt>
                <c:pt idx="10">
                  <c:v>1.7035348499999901</c:v>
                </c:pt>
              </c:numCache>
            </c:numRef>
          </c:val>
        </c:ser>
        <c:ser>
          <c:idx val="3"/>
          <c:order val="2"/>
          <c:tx>
            <c:strRef>
              <c:f>'UN expenditure'!$C$40</c:f>
              <c:strCache>
                <c:ptCount val="1"/>
                <c:pt idx="0">
                  <c:v>DRC (MONUC)</c:v>
                </c:pt>
              </c:strCache>
            </c:strRef>
          </c:tx>
          <c:cat>
            <c:numRef>
              <c:f>'UN expenditure'!$D$35:$N$35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'UN expenditure'!$D$40:$N$40</c:f>
              <c:numCache>
                <c:formatCode>General</c:formatCode>
                <c:ptCount val="11"/>
                <c:pt idx="0">
                  <c:v>0.14130000000000001</c:v>
                </c:pt>
                <c:pt idx="1">
                  <c:v>0.33278000000000213</c:v>
                </c:pt>
                <c:pt idx="2">
                  <c:v>0.60748000000000002</c:v>
                </c:pt>
                <c:pt idx="3">
                  <c:v>0.63779000000000541</c:v>
                </c:pt>
                <c:pt idx="4">
                  <c:v>0.70669000000000426</c:v>
                </c:pt>
                <c:pt idx="5">
                  <c:v>1.1537999999999933</c:v>
                </c:pt>
                <c:pt idx="6">
                  <c:v>1.1461700000000001</c:v>
                </c:pt>
                <c:pt idx="7">
                  <c:v>1.1049500000000001</c:v>
                </c:pt>
                <c:pt idx="8">
                  <c:v>1.1792199999999999</c:v>
                </c:pt>
                <c:pt idx="9">
                  <c:v>1.2946899999999999</c:v>
                </c:pt>
                <c:pt idx="10">
                  <c:v>1.3577922999999916</c:v>
                </c:pt>
              </c:numCache>
            </c:numRef>
          </c:val>
        </c:ser>
        <c:ser>
          <c:idx val="4"/>
          <c:order val="3"/>
          <c:tx>
            <c:strRef>
              <c:f>'UN expenditure'!$C$41</c:f>
              <c:strCache>
                <c:ptCount val="1"/>
                <c:pt idx="0">
                  <c:v>Haiti (MINUSTAH)</c:v>
                </c:pt>
              </c:strCache>
            </c:strRef>
          </c:tx>
          <c:cat>
            <c:numRef>
              <c:f>'UN expenditure'!$D$35:$N$35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'UN expenditure'!$D$41:$N$41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0.37900000000000178</c:v>
                </c:pt>
                <c:pt idx="5">
                  <c:v>0.5413</c:v>
                </c:pt>
                <c:pt idx="6">
                  <c:v>0.52585000000000004</c:v>
                </c:pt>
                <c:pt idx="7">
                  <c:v>0.51228999999999958</c:v>
                </c:pt>
                <c:pt idx="8">
                  <c:v>0.56847999999999999</c:v>
                </c:pt>
                <c:pt idx="9">
                  <c:v>0.60666999999999993</c:v>
                </c:pt>
                <c:pt idx="10">
                  <c:v>0.73278930000000064</c:v>
                </c:pt>
              </c:numCache>
            </c:numRef>
          </c:val>
        </c:ser>
        <c:ser>
          <c:idx val="5"/>
          <c:order val="4"/>
          <c:tx>
            <c:strRef>
              <c:f>'UN expenditure'!$C$42</c:f>
              <c:strCache>
                <c:ptCount val="1"/>
                <c:pt idx="0">
                  <c:v>Sierra Leone (UNAMSIL)</c:v>
                </c:pt>
              </c:strCache>
            </c:strRef>
          </c:tx>
          <c:cat>
            <c:numRef>
              <c:f>'UN expenditure'!$D$35:$M$35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'UN expenditure'!$D$42:$M$42</c:f>
              <c:numCache>
                <c:formatCode>General</c:formatCode>
                <c:ptCount val="10"/>
                <c:pt idx="0">
                  <c:v>0.5897</c:v>
                </c:pt>
                <c:pt idx="1">
                  <c:v>0.69920000000000004</c:v>
                </c:pt>
                <c:pt idx="2">
                  <c:v>0.69980000000000064</c:v>
                </c:pt>
                <c:pt idx="3">
                  <c:v>0.54349000000000003</c:v>
                </c:pt>
                <c:pt idx="4">
                  <c:v>0.30187000000000253</c:v>
                </c:pt>
                <c:pt idx="5">
                  <c:v>0.11322000000000022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6"/>
          <c:order val="5"/>
          <c:tx>
            <c:strRef>
              <c:f>'UN expenditure'!$C$43</c:f>
              <c:strCache>
                <c:ptCount val="1"/>
                <c:pt idx="0">
                  <c:v>Liberia (UNMIL)</c:v>
                </c:pt>
              </c:strCache>
            </c:strRef>
          </c:tx>
          <c:cat>
            <c:numRef>
              <c:f>'UN expenditure'!$D$35:$N$35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'UN expenditure'!$D$43:$N$43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0.18815999999999999</c:v>
                </c:pt>
                <c:pt idx="4">
                  <c:v>0.86480000000000357</c:v>
                </c:pt>
                <c:pt idx="5">
                  <c:v>0.76057000000000063</c:v>
                </c:pt>
                <c:pt idx="6">
                  <c:v>0.75307000000000379</c:v>
                </c:pt>
                <c:pt idx="7">
                  <c:v>0.70163000000000064</c:v>
                </c:pt>
                <c:pt idx="8">
                  <c:v>0.66004000000000496</c:v>
                </c:pt>
                <c:pt idx="9">
                  <c:v>0.59632999999999958</c:v>
                </c:pt>
                <c:pt idx="10">
                  <c:v>0.54251575000000007</c:v>
                </c:pt>
              </c:numCache>
            </c:numRef>
          </c:val>
        </c:ser>
        <c:ser>
          <c:idx val="7"/>
          <c:order val="6"/>
          <c:tx>
            <c:strRef>
              <c:f>'UN expenditure'!$C$44</c:f>
              <c:strCache>
                <c:ptCount val="1"/>
                <c:pt idx="0">
                  <c:v>Lebanon (UNIFIL)</c:v>
                </c:pt>
              </c:strCache>
            </c:strRef>
          </c:tx>
          <c:cat>
            <c:numRef>
              <c:f>'UN expenditure'!$D$35:$N$35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'UN expenditure'!$D$44:$N$44</c:f>
              <c:numCache>
                <c:formatCode>General</c:formatCode>
                <c:ptCount val="11"/>
                <c:pt idx="0">
                  <c:v>0.19125</c:v>
                </c:pt>
                <c:pt idx="1">
                  <c:v>0.18845000000000101</c:v>
                </c:pt>
                <c:pt idx="2">
                  <c:v>0.13019999999999998</c:v>
                </c:pt>
                <c:pt idx="3">
                  <c:v>0.10557999999999998</c:v>
                </c:pt>
                <c:pt idx="4">
                  <c:v>9.2900000000000024E-2</c:v>
                </c:pt>
                <c:pt idx="5">
                  <c:v>9.852000000000094E-2</c:v>
                </c:pt>
                <c:pt idx="6">
                  <c:v>0.31099000000000032</c:v>
                </c:pt>
                <c:pt idx="7">
                  <c:v>0.60510000000000064</c:v>
                </c:pt>
                <c:pt idx="8">
                  <c:v>0.69725999999999999</c:v>
                </c:pt>
                <c:pt idx="9">
                  <c:v>0.63536999999999999</c:v>
                </c:pt>
                <c:pt idx="10">
                  <c:v>0.55425469999999999</c:v>
                </c:pt>
              </c:numCache>
            </c:numRef>
          </c:val>
        </c:ser>
        <c:ser>
          <c:idx val="0"/>
          <c:order val="7"/>
          <c:tx>
            <c:strRef>
              <c:f>'UN expenditure'!$C$37</c:f>
              <c:strCache>
                <c:ptCount val="1"/>
                <c:pt idx="0">
                  <c:v>Other UN missions</c:v>
                </c:pt>
              </c:strCache>
            </c:strRef>
          </c:tx>
          <c:cat>
            <c:numRef>
              <c:f>'UN expenditure'!$D$35:$N$35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'UN expenditure'!$D$37:$N$37</c:f>
              <c:numCache>
                <c:formatCode>General</c:formatCode>
                <c:ptCount val="11"/>
                <c:pt idx="0">
                  <c:v>1.4286599999999998</c:v>
                </c:pt>
                <c:pt idx="1">
                  <c:v>1.5997999999999928</c:v>
                </c:pt>
                <c:pt idx="2">
                  <c:v>0.93405000000000005</c:v>
                </c:pt>
                <c:pt idx="3">
                  <c:v>1.0055799999999921</c:v>
                </c:pt>
                <c:pt idx="4">
                  <c:v>1.1231899999999997</c:v>
                </c:pt>
                <c:pt idx="5">
                  <c:v>1.4182499999999978</c:v>
                </c:pt>
                <c:pt idx="6">
                  <c:v>1.3710099999999992</c:v>
                </c:pt>
                <c:pt idx="7">
                  <c:v>1.2493599999999998</c:v>
                </c:pt>
                <c:pt idx="8">
                  <c:v>1.4260599999999997</c:v>
                </c:pt>
                <c:pt idx="9">
                  <c:v>1.7916200000000018</c:v>
                </c:pt>
                <c:pt idx="10">
                  <c:v>1.2851811500000014</c:v>
                </c:pt>
              </c:numCache>
            </c:numRef>
          </c:val>
        </c:ser>
        <c:axId val="114252416"/>
        <c:axId val="114254208"/>
      </c:areaChart>
      <c:lineChart>
        <c:grouping val="standard"/>
        <c:ser>
          <c:idx val="8"/>
          <c:order val="8"/>
          <c:tx>
            <c:strRef>
              <c:f>'UN expenditure'!$C$36</c:f>
              <c:strCache>
                <c:ptCount val="1"/>
                <c:pt idx="0">
                  <c:v>Total (all UN peacekeeping operations)</c:v>
                </c:pt>
              </c:strCache>
            </c:strRef>
          </c:tx>
          <c:marker>
            <c:symbol val="none"/>
          </c:marker>
          <c:dLbls>
            <c:numFmt formatCode="#,##0.0" sourceLinked="0"/>
            <c:txPr>
              <a:bodyPr rot="-5400000"/>
              <a:lstStyle/>
              <a:p>
                <a:pPr>
                  <a:defRPr/>
                </a:pPr>
                <a:endParaRPr lang="fi-FI"/>
              </a:p>
            </c:txPr>
            <c:dLblPos val="t"/>
            <c:showVal val="1"/>
          </c:dLbls>
          <c:val>
            <c:numRef>
              <c:f>'UN expenditure'!$D$36:$N$36</c:f>
              <c:numCache>
                <c:formatCode>General</c:formatCode>
                <c:ptCount val="11"/>
                <c:pt idx="0">
                  <c:v>2.3509099999999967</c:v>
                </c:pt>
                <c:pt idx="1">
                  <c:v>2.82023</c:v>
                </c:pt>
                <c:pt idx="2">
                  <c:v>2.3715299999999977</c:v>
                </c:pt>
                <c:pt idx="3">
                  <c:v>2.4805999999999995</c:v>
                </c:pt>
                <c:pt idx="4">
                  <c:v>3.4684499999999967</c:v>
                </c:pt>
                <c:pt idx="5">
                  <c:v>5.0551299999999975</c:v>
                </c:pt>
                <c:pt idx="6">
                  <c:v>5.1549699999999845</c:v>
                </c:pt>
                <c:pt idx="7">
                  <c:v>5.6288299999999865</c:v>
                </c:pt>
                <c:pt idx="8">
                  <c:v>7.0186399999999995</c:v>
                </c:pt>
                <c:pt idx="9">
                  <c:v>7.417340000000002</c:v>
                </c:pt>
                <c:pt idx="10">
                  <c:v>7.1592563000000009</c:v>
                </c:pt>
              </c:numCache>
            </c:numRef>
          </c:val>
        </c:ser>
        <c:marker val="1"/>
        <c:axId val="114252416"/>
        <c:axId val="114254208"/>
      </c:lineChart>
      <c:catAx>
        <c:axId val="114252416"/>
        <c:scaling>
          <c:orientation val="minMax"/>
        </c:scaling>
        <c:axPos val="b"/>
        <c:numFmt formatCode="General" sourceLinked="1"/>
        <c:tickLblPos val="nextTo"/>
        <c:crossAx val="114254208"/>
        <c:crosses val="autoZero"/>
        <c:auto val="1"/>
        <c:lblAlgn val="ctr"/>
        <c:lblOffset val="100"/>
      </c:catAx>
      <c:valAx>
        <c:axId val="11425420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US$ billion</a:t>
                </a:r>
              </a:p>
            </c:rich>
          </c:tx>
        </c:title>
        <c:numFmt formatCode="General" sourceLinked="1"/>
        <c:tickLblPos val="nextTo"/>
        <c:crossAx val="114252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180019685039373"/>
          <c:y val="9.3726303484014437E-2"/>
          <c:w val="0.17654483814523297"/>
          <c:h val="0.84958460492223942"/>
        </c:manualLayout>
      </c:layout>
    </c:legend>
    <c:plotVisOnly val="1"/>
    <c:dispBlanksAs val="zero"/>
  </c:chart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clrMapOvr bg1="dk1" tx1="lt1" bg2="dk2" tx2="lt2" accent1="accent1" accent2="accent2" accent3="accent3" accent4="accent4" accent5="accent5" accent6="accent6" hlink="hlink" folHlink="folHlink"/>
  <c:chart>
    <c:plotArea>
      <c:layout/>
      <c:areaChart>
        <c:grouping val="stacked"/>
        <c:ser>
          <c:idx val="0"/>
          <c:order val="0"/>
          <c:tx>
            <c:strRef>
              <c:f>'S:\Users\Lydiap\Documents\Afghanistan\Aid\[gha-Afghanistan-ODA-analysis.xlsx]1.Major-resource-flows'!$A$3</c:f>
              <c:strCache>
                <c:ptCount val="1"/>
                <c:pt idx="0">
                  <c:v>Total aid</c:v>
                </c:pt>
              </c:strCache>
            </c:strRef>
          </c:tx>
          <c:cat>
            <c:numRef>
              <c:f>'S:\Users\Lydiap\Documents\Afghanistan\Aid\[gha-Afghanistan-ODA-analysis.xlsx]1.Major-resource-flows'!$B$2:$I$2</c:f>
              <c:numCache>
                <c:formatCode>General</c:formatCod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</c:numCache>
            </c:numRef>
          </c:cat>
          <c:val>
            <c:numRef>
              <c:f>'S:\Users\Lydiap\Documents\Afghanistan\Aid\[gha-Afghanistan-ODA-analysis.xlsx]1.Major-resource-flows'!$B$3:$I$3</c:f>
              <c:numCache>
                <c:formatCode>General</c:formatCode>
                <c:ptCount val="8"/>
                <c:pt idx="0">
                  <c:v>1.3460665302500001</c:v>
                </c:pt>
                <c:pt idx="1">
                  <c:v>1.7625455002499999</c:v>
                </c:pt>
                <c:pt idx="2">
                  <c:v>2.4195304168749998</c:v>
                </c:pt>
                <c:pt idx="3">
                  <c:v>2.97733901925</c:v>
                </c:pt>
                <c:pt idx="4">
                  <c:v>3.0482817287500512</c:v>
                </c:pt>
                <c:pt idx="5">
                  <c:v>3.9685762201348393</c:v>
                </c:pt>
                <c:pt idx="6">
                  <c:v>5.0151578547268665</c:v>
                </c:pt>
                <c:pt idx="7">
                  <c:v>7.2660900392594465</c:v>
                </c:pt>
              </c:numCache>
            </c:numRef>
          </c:val>
        </c:ser>
        <c:ser>
          <c:idx val="2"/>
          <c:order val="1"/>
          <c:tx>
            <c:strRef>
              <c:f>'S:\Users\Lydiap\Documents\Afghanistan\Aid\[gha-Afghanistan-ODA-analysis.xlsx]1.Major-resource-flows'!$A$5</c:f>
              <c:strCache>
                <c:ptCount val="1"/>
                <c:pt idx="0">
                  <c:v>Domestic public revenues</c:v>
                </c:pt>
              </c:strCache>
            </c:strRef>
          </c:tx>
          <c:spPr>
            <a:ln w="25400">
              <a:noFill/>
            </a:ln>
          </c:spPr>
          <c:cat>
            <c:numRef>
              <c:f>'S:\Users\Lydiap\Documents\Afghanistan\Aid\[gha-Afghanistan-ODA-analysis.xlsx]1.Major-resource-flows'!$B$2:$I$2</c:f>
              <c:numCache>
                <c:formatCode>General</c:formatCod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</c:numCache>
            </c:numRef>
          </c:cat>
          <c:val>
            <c:numRef>
              <c:f>'S:\Users\Lydiap\Documents\Afghanistan\Aid\[gha-Afghanistan-ODA-analysis.xlsx]1.Major-resource-flows'!$B$5:$I$5</c:f>
              <c:numCache>
                <c:formatCode>General</c:formatCode>
                <c:ptCount val="8"/>
                <c:pt idx="0">
                  <c:v>0.13119999999999998</c:v>
                </c:pt>
                <c:pt idx="1">
                  <c:v>0.20700000000000021</c:v>
                </c:pt>
                <c:pt idx="2">
                  <c:v>0.27</c:v>
                </c:pt>
                <c:pt idx="3">
                  <c:v>0.37960000000000038</c:v>
                </c:pt>
                <c:pt idx="4">
                  <c:v>0.57750000000000001</c:v>
                </c:pt>
                <c:pt idx="5">
                  <c:v>0.66930000000001</c:v>
                </c:pt>
                <c:pt idx="6">
                  <c:v>0.81420000000000015</c:v>
                </c:pt>
                <c:pt idx="7">
                  <c:v>1.2905</c:v>
                </c:pt>
              </c:numCache>
            </c:numRef>
          </c:val>
        </c:ser>
        <c:ser>
          <c:idx val="3"/>
          <c:order val="2"/>
          <c:tx>
            <c:strRef>
              <c:f>'S:\Users\Lydiap\Documents\Afghanistan\Aid\[gha-Afghanistan-ODA-analysis.xlsx]1.Major-resource-flows'!$A$6</c:f>
              <c:strCache>
                <c:ptCount val="1"/>
                <c:pt idx="0">
                  <c:v>Private resource flows</c:v>
                </c:pt>
              </c:strCache>
            </c:strRef>
          </c:tx>
          <c:spPr>
            <a:ln w="25400">
              <a:noFill/>
            </a:ln>
          </c:spPr>
          <c:val>
            <c:numRef>
              <c:f>'S:\Users\Lydiap\Documents\Afghanistan\Aid\[gha-Afghanistan-ODA-analysis.xlsx]1.Major-resource-flows'!$B$6:$I$6</c:f>
              <c:numCache>
                <c:formatCode>General</c:formatCode>
                <c:ptCount val="8"/>
                <c:pt idx="0">
                  <c:v>2.59</c:v>
                </c:pt>
                <c:pt idx="1">
                  <c:v>2.3577999999999997</c:v>
                </c:pt>
                <c:pt idx="2">
                  <c:v>4.8428999999999975</c:v>
                </c:pt>
                <c:pt idx="3">
                  <c:v>5.6738</c:v>
                </c:pt>
                <c:pt idx="4">
                  <c:v>6.6323999999999996</c:v>
                </c:pt>
                <c:pt idx="5">
                  <c:v>8.8018000000000001</c:v>
                </c:pt>
                <c:pt idx="6">
                  <c:v>9.0128000000000021</c:v>
                </c:pt>
                <c:pt idx="7">
                  <c:v>7.0914000000000001</c:v>
                </c:pt>
              </c:numCache>
            </c:numRef>
          </c:val>
        </c:ser>
        <c:ser>
          <c:idx val="1"/>
          <c:order val="3"/>
          <c:tx>
            <c:strRef>
              <c:f>'S:\Users\Lydiap\Documents\Afghanistan\Aid\[gha-Afghanistan-ODA-analysis.xlsx]1.Major-resource-flows'!$A$4</c:f>
              <c:strCache>
                <c:ptCount val="1"/>
                <c:pt idx="0">
                  <c:v>Cost of military operations</c:v>
                </c:pt>
              </c:strCache>
            </c:strRef>
          </c:tx>
          <c:dLbls>
            <c:dLbl>
              <c:idx val="0"/>
              <c:layout>
                <c:manualLayout>
                  <c:x val="2.4147669654808739E-2"/>
                  <c:y val="2.6533810969787872E-3"/>
                </c:manualLayout>
              </c:layout>
              <c:showVal val="1"/>
            </c:dLbl>
            <c:dLbl>
              <c:idx val="7"/>
              <c:layout>
                <c:manualLayout>
                  <c:x val="-2.4147669654808739E-2"/>
                  <c:y val="-7.9601432909363109E-3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Val val="1"/>
          </c:dLbls>
          <c:cat>
            <c:numRef>
              <c:f>'S:\Users\Lydiap\Documents\Afghanistan\Aid\[gha-Afghanistan-ODA-analysis.xlsx]1.Major-resource-flows'!$B$2:$I$2</c:f>
              <c:numCache>
                <c:formatCode>General</c:formatCod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</c:numCache>
            </c:numRef>
          </c:cat>
          <c:val>
            <c:numRef>
              <c:f>'S:\Users\Lydiap\Documents\Afghanistan\Aid\[gha-Afghanistan-ODA-analysis.xlsx]1.Major-resource-flows'!$B$4:$I$4</c:f>
              <c:numCache>
                <c:formatCode>General</c:formatCode>
                <c:ptCount val="8"/>
                <c:pt idx="0">
                  <c:v>16.77124539448269</c:v>
                </c:pt>
                <c:pt idx="1">
                  <c:v>17.688654883817087</c:v>
                </c:pt>
                <c:pt idx="2">
                  <c:v>17.688654883817087</c:v>
                </c:pt>
                <c:pt idx="3">
                  <c:v>18.704731037835089</c:v>
                </c:pt>
                <c:pt idx="4">
                  <c:v>22.99300449531431</c:v>
                </c:pt>
                <c:pt idx="5">
                  <c:v>40.979657093109054</c:v>
                </c:pt>
                <c:pt idx="6">
                  <c:v>47.482620727195993</c:v>
                </c:pt>
                <c:pt idx="7">
                  <c:v>63.062490268619641</c:v>
                </c:pt>
              </c:numCache>
            </c:numRef>
          </c:val>
        </c:ser>
        <c:axId val="114284416"/>
        <c:axId val="114285952"/>
      </c:areaChart>
      <c:catAx>
        <c:axId val="114284416"/>
        <c:scaling>
          <c:orientation val="minMax"/>
        </c:scaling>
        <c:axPos val="b"/>
        <c:numFmt formatCode="General" sourceLinked="1"/>
        <c:tickLblPos val="nextTo"/>
        <c:crossAx val="114285952"/>
        <c:crosses val="autoZero"/>
        <c:auto val="1"/>
        <c:lblAlgn val="ctr"/>
        <c:lblOffset val="100"/>
      </c:catAx>
      <c:valAx>
        <c:axId val="11428595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US$ billion</a:t>
                </a:r>
              </a:p>
            </c:rich>
          </c:tx>
        </c:title>
        <c:numFmt formatCode="0" sourceLinked="0"/>
        <c:tickLblPos val="nextTo"/>
        <c:crossAx val="114284416"/>
        <c:crosses val="autoZero"/>
        <c:crossBetween val="midCat"/>
      </c:valAx>
    </c:plotArea>
    <c:legend>
      <c:legendPos val="b"/>
    </c:legend>
    <c:plotVisOnly val="1"/>
  </c:chart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strRef>
              <c:f>Sheet3!$A$3</c:f>
              <c:strCache>
                <c:ptCount val="1"/>
                <c:pt idx="0">
                  <c:v>All developing countries</c:v>
                </c:pt>
              </c:strCache>
            </c:strRef>
          </c:tx>
          <c:marker>
            <c:symbol val="none"/>
          </c:marker>
          <c:dLbls>
            <c:dLblPos val="t"/>
            <c:showVal val="1"/>
          </c:dLbls>
          <c:cat>
            <c:numRef>
              <c:f>Sheet3!$B$2:$K$2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Sheet3!$B$3:$K$3</c:f>
              <c:numCache>
                <c:formatCode>0.0%</c:formatCode>
                <c:ptCount val="10"/>
                <c:pt idx="0">
                  <c:v>1.3875723868772723E-2</c:v>
                </c:pt>
                <c:pt idx="1">
                  <c:v>1.5505735150821331E-2</c:v>
                </c:pt>
                <c:pt idx="2">
                  <c:v>1.8408214236633125E-2</c:v>
                </c:pt>
                <c:pt idx="3">
                  <c:v>2.0202175513986852E-2</c:v>
                </c:pt>
                <c:pt idx="4">
                  <c:v>1.9414405604765449E-2</c:v>
                </c:pt>
                <c:pt idx="5">
                  <c:v>1.9499780668093061E-2</c:v>
                </c:pt>
                <c:pt idx="6">
                  <c:v>1.9361065806828646E-2</c:v>
                </c:pt>
                <c:pt idx="7">
                  <c:v>1.9744590605613441E-2</c:v>
                </c:pt>
                <c:pt idx="8">
                  <c:v>1.8976718892994203E-2</c:v>
                </c:pt>
                <c:pt idx="9">
                  <c:v>1.8546423223949209E-2</c:v>
                </c:pt>
              </c:numCache>
            </c:numRef>
          </c:val>
        </c:ser>
        <c:ser>
          <c:idx val="1"/>
          <c:order val="1"/>
          <c:tx>
            <c:strRef>
              <c:f>Sheet3!$A$4</c:f>
              <c:strCache>
                <c:ptCount val="1"/>
                <c:pt idx="0">
                  <c:v>Fragile states</c:v>
                </c:pt>
              </c:strCache>
            </c:strRef>
          </c:tx>
          <c:marker>
            <c:symbol val="none"/>
          </c:marker>
          <c:dLbls>
            <c:dLblPos val="t"/>
            <c:showVal val="1"/>
          </c:dLbls>
          <c:cat>
            <c:numRef>
              <c:f>Sheet3!$B$2:$K$2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Sheet3!$B$4:$K$4</c:f>
              <c:numCache>
                <c:formatCode>0.0%</c:formatCode>
                <c:ptCount val="10"/>
                <c:pt idx="0">
                  <c:v>2.5956560850121269E-2</c:v>
                </c:pt>
                <c:pt idx="1">
                  <c:v>2.6383801723806138E-2</c:v>
                </c:pt>
                <c:pt idx="2">
                  <c:v>3.3208584720205887E-2</c:v>
                </c:pt>
                <c:pt idx="3">
                  <c:v>3.514888628414508E-2</c:v>
                </c:pt>
                <c:pt idx="4">
                  <c:v>3.5530669123821204E-2</c:v>
                </c:pt>
                <c:pt idx="5">
                  <c:v>3.5654694266109239E-2</c:v>
                </c:pt>
                <c:pt idx="6">
                  <c:v>3.7468633996161772E-2</c:v>
                </c:pt>
                <c:pt idx="7">
                  <c:v>4.3595033707126522E-2</c:v>
                </c:pt>
                <c:pt idx="8">
                  <c:v>3.8877124957589486E-2</c:v>
                </c:pt>
                <c:pt idx="9">
                  <c:v>4.3988845925599367E-2</c:v>
                </c:pt>
              </c:numCache>
            </c:numRef>
          </c:val>
        </c:ser>
        <c:dLbls>
          <c:showVal val="1"/>
        </c:dLbls>
        <c:marker val="1"/>
        <c:axId val="124016896"/>
        <c:axId val="124047360"/>
      </c:lineChart>
      <c:catAx>
        <c:axId val="12401689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-5400000" vert="horz"/>
          <a:lstStyle/>
          <a:p>
            <a:pPr>
              <a:defRPr/>
            </a:pPr>
            <a:endParaRPr lang="fi-FI"/>
          </a:p>
        </c:txPr>
        <c:crossAx val="124047360"/>
        <c:crosses val="autoZero"/>
        <c:auto val="1"/>
        <c:lblAlgn val="ctr"/>
        <c:lblOffset val="100"/>
      </c:catAx>
      <c:valAx>
        <c:axId val="124047360"/>
        <c:scaling>
          <c:orientation val="minMax"/>
        </c:scaling>
        <c:delete val="1"/>
        <c:axPos val="l"/>
        <c:numFmt formatCode="0\ %" sourceLinked="0"/>
        <c:tickLblPos val="none"/>
        <c:crossAx val="124016896"/>
        <c:crosses val="autoZero"/>
        <c:crossBetween val="between"/>
        <c:majorUnit val="1.0000000000000021E-2"/>
      </c:valAx>
    </c:plotArea>
    <c:legend>
      <c:legendPos val="b"/>
    </c:legend>
    <c:plotVisOnly val="1"/>
  </c:chart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chart>
    <c:plotArea>
      <c:layout/>
      <c:barChart>
        <c:barDir val="col"/>
        <c:grouping val="stacked"/>
        <c:ser>
          <c:idx val="1"/>
          <c:order val="0"/>
          <c:tx>
            <c:strRef>
              <c:f>govt!$A$15</c:f>
              <c:strCache>
                <c:ptCount val="1"/>
                <c:pt idx="0">
                  <c:v>DAC donors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fi-FI"/>
              </a:p>
            </c:txPr>
            <c:showVal val="1"/>
          </c:dLbls>
          <c:cat>
            <c:numRef>
              <c:f>govt!$B$13:$K$13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govt!$B$15:$K$15</c:f>
              <c:numCache>
                <c:formatCode>0.0</c:formatCode>
                <c:ptCount val="10"/>
                <c:pt idx="0">
                  <c:v>6.8455503387943617</c:v>
                </c:pt>
                <c:pt idx="1">
                  <c:v>6.6361586208321821</c:v>
                </c:pt>
                <c:pt idx="2">
                  <c:v>6.8880880849293193</c:v>
                </c:pt>
                <c:pt idx="3">
                  <c:v>8.2499439787156739</c:v>
                </c:pt>
                <c:pt idx="4">
                  <c:v>8.353509154386634</c:v>
                </c:pt>
                <c:pt idx="5">
                  <c:v>11.027276124118407</c:v>
                </c:pt>
                <c:pt idx="6">
                  <c:v>10.207459441159481</c:v>
                </c:pt>
                <c:pt idx="7">
                  <c:v>9.2817323673746621</c:v>
                </c:pt>
                <c:pt idx="8">
                  <c:v>11.691576038200974</c:v>
                </c:pt>
                <c:pt idx="9">
                  <c:v>11.48299462425345</c:v>
                </c:pt>
              </c:numCache>
            </c:numRef>
          </c:val>
        </c:ser>
        <c:ser>
          <c:idx val="0"/>
          <c:order val="1"/>
          <c:tx>
            <c:strRef>
              <c:f>govt!$A$14</c:f>
              <c:strCache>
                <c:ptCount val="1"/>
                <c:pt idx="0">
                  <c:v>Non-DAC donors</c:v>
                </c:pt>
              </c:strCache>
            </c:strRef>
          </c:tx>
          <c:dLbls>
            <c:dLbl>
              <c:idx val="1"/>
              <c:layout>
                <c:manualLayout>
                  <c:x val="0"/>
                  <c:y val="-6.9204152249134954E-2"/>
                </c:manualLayout>
              </c:layout>
              <c:dLblPos val="ctr"/>
              <c:showVal val="1"/>
            </c:dLbl>
            <c:dLbl>
              <c:idx val="5"/>
              <c:layout>
                <c:manualLayout>
                  <c:x val="-2.3724792408066431E-3"/>
                  <c:y val="-4.1522491349480994E-2"/>
                </c:manualLayout>
              </c:layout>
              <c:dLblPos val="ctr"/>
              <c:showVal val="1"/>
            </c:dLbl>
            <c:dLbl>
              <c:idx val="8"/>
              <c:layout>
                <c:manualLayout>
                  <c:x val="-2.3724792408066431E-3"/>
                  <c:y val="-7.381776239907728E-2"/>
                </c:manualLayout>
              </c:layout>
              <c:dLblPos val="ctr"/>
              <c:showVal val="1"/>
            </c:dLbl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fi-FI"/>
              </a:p>
            </c:txPr>
            <c:dLblPos val="inBase"/>
            <c:showVal val="1"/>
          </c:dLbls>
          <c:cat>
            <c:numRef>
              <c:f>govt!$B$13:$K$13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govt!$B$14:$K$14</c:f>
              <c:numCache>
                <c:formatCode>0.0</c:formatCode>
                <c:ptCount val="10"/>
                <c:pt idx="0">
                  <c:v>8.8653763000000246E-2</c:v>
                </c:pt>
                <c:pt idx="1">
                  <c:v>0.73370329999999973</c:v>
                </c:pt>
                <c:pt idx="2">
                  <c:v>0.19251163500000001</c:v>
                </c:pt>
                <c:pt idx="3">
                  <c:v>0.18303619200000049</c:v>
                </c:pt>
                <c:pt idx="4">
                  <c:v>0.31016279000000097</c:v>
                </c:pt>
                <c:pt idx="5">
                  <c:v>0.62716390899999952</c:v>
                </c:pt>
                <c:pt idx="6">
                  <c:v>0.30499118200000008</c:v>
                </c:pt>
                <c:pt idx="7">
                  <c:v>0.34109175399999997</c:v>
                </c:pt>
                <c:pt idx="8">
                  <c:v>1.1319486869999968</c:v>
                </c:pt>
                <c:pt idx="9">
                  <c:v>0.22393045800000044</c:v>
                </c:pt>
              </c:numCache>
            </c:numRef>
          </c:val>
        </c:ser>
        <c:overlap val="100"/>
        <c:axId val="124071936"/>
        <c:axId val="124073472"/>
      </c:barChart>
      <c:catAx>
        <c:axId val="124071936"/>
        <c:scaling>
          <c:orientation val="minMax"/>
        </c:scaling>
        <c:axPos val="b"/>
        <c:numFmt formatCode="General" sourceLinked="1"/>
        <c:tickLblPos val="nextTo"/>
        <c:crossAx val="124073472"/>
        <c:crosses val="autoZero"/>
        <c:auto val="1"/>
        <c:lblAlgn val="ctr"/>
        <c:lblOffset val="100"/>
      </c:catAx>
      <c:valAx>
        <c:axId val="12407347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US$ billion</a:t>
                </a:r>
              </a:p>
            </c:rich>
          </c:tx>
        </c:title>
        <c:numFmt formatCode="0" sourceLinked="0"/>
        <c:tickLblPos val="nextTo"/>
        <c:crossAx val="124071936"/>
        <c:crosses val="autoZero"/>
        <c:crossBetween val="between"/>
      </c:valAx>
    </c:plotArea>
    <c:legend>
      <c:legendPos val="b"/>
    </c:legend>
    <c:plotVisOnly val="1"/>
    <c:dispBlanksAs val="gap"/>
  </c:chart>
  <c:spPr>
    <a:solidFill>
      <a:schemeClr val="bg1"/>
    </a:solidFill>
    <a:ln>
      <a:noFill/>
    </a:ln>
  </c:sp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chart>
    <c:plotArea>
      <c:layout/>
      <c:barChart>
        <c:barDir val="col"/>
        <c:grouping val="clustered"/>
        <c:ser>
          <c:idx val="1"/>
          <c:order val="1"/>
          <c:tx>
            <c:strRef>
              <c:f>'agric GDP (2)'!$C$1</c:f>
              <c:strCache>
                <c:ptCount val="1"/>
                <c:pt idx="0">
                  <c:v>HA, 2000-2009</c:v>
                </c:pt>
              </c:strCache>
            </c:strRef>
          </c:tx>
          <c:cat>
            <c:strRef>
              <c:f>'agric GDP (2)'!$A$2:$A$21</c:f>
              <c:strCache>
                <c:ptCount val="20"/>
                <c:pt idx="0">
                  <c:v>Indonesia</c:v>
                </c:pt>
                <c:pt idx="1">
                  <c:v>Colombia</c:v>
                </c:pt>
                <c:pt idx="2">
                  <c:v>Pakistan</c:v>
                </c:pt>
                <c:pt idx="3">
                  <c:v>Bangladesh</c:v>
                </c:pt>
                <c:pt idx="4">
                  <c:v>Lebanon</c:v>
                </c:pt>
                <c:pt idx="5">
                  <c:v>Sri Lanka</c:v>
                </c:pt>
                <c:pt idx="6">
                  <c:v>Angola</c:v>
                </c:pt>
                <c:pt idx="7">
                  <c:v>Iraq</c:v>
                </c:pt>
                <c:pt idx="8">
                  <c:v>Sudan</c:v>
                </c:pt>
                <c:pt idx="9">
                  <c:v>Kenya</c:v>
                </c:pt>
                <c:pt idx="10">
                  <c:v>Ethiopia</c:v>
                </c:pt>
                <c:pt idx="11">
                  <c:v>Tanzania</c:v>
                </c:pt>
                <c:pt idx="12">
                  <c:v>Jordan</c:v>
                </c:pt>
                <c:pt idx="13">
                  <c:v>Uganda</c:v>
                </c:pt>
                <c:pt idx="14">
                  <c:v>Serbia</c:v>
                </c:pt>
                <c:pt idx="15">
                  <c:v>Congo, Dem. Rep.</c:v>
                </c:pt>
                <c:pt idx="16">
                  <c:v>Chad</c:v>
                </c:pt>
                <c:pt idx="17">
                  <c:v>Sierra Leone</c:v>
                </c:pt>
                <c:pt idx="18">
                  <c:v>Burundi</c:v>
                </c:pt>
                <c:pt idx="19">
                  <c:v>Liberia</c:v>
                </c:pt>
              </c:strCache>
            </c:strRef>
          </c:cat>
          <c:val>
            <c:numRef>
              <c:f>'agric GDP (2)'!$C$2:$C$21</c:f>
              <c:numCache>
                <c:formatCode>_-* #,##0_-;\-* #,##0_-;_-* "-"??_-;_-@_-</c:formatCode>
                <c:ptCount val="20"/>
                <c:pt idx="0">
                  <c:v>2262.0765927500402</c:v>
                </c:pt>
                <c:pt idx="1">
                  <c:v>745.09482492688085</c:v>
                </c:pt>
                <c:pt idx="2">
                  <c:v>2336.0949143277708</c:v>
                </c:pt>
                <c:pt idx="3">
                  <c:v>701.76489806262305</c:v>
                </c:pt>
                <c:pt idx="4">
                  <c:v>1783.6348299999975</c:v>
                </c:pt>
                <c:pt idx="5">
                  <c:v>1509.000363501397</c:v>
                </c:pt>
                <c:pt idx="6">
                  <c:v>1368.1781191824439</c:v>
                </c:pt>
                <c:pt idx="7">
                  <c:v>5080.1753603668913</c:v>
                </c:pt>
                <c:pt idx="8">
                  <c:v>8725.6369472366769</c:v>
                </c:pt>
                <c:pt idx="9">
                  <c:v>1677.9955183041661</c:v>
                </c:pt>
                <c:pt idx="10">
                  <c:v>4809.3009124493556</c:v>
                </c:pt>
                <c:pt idx="11">
                  <c:v>828.39323630164995</c:v>
                </c:pt>
                <c:pt idx="12">
                  <c:v>1296.5318662711122</c:v>
                </c:pt>
                <c:pt idx="13">
                  <c:v>1560.770959284308</c:v>
                </c:pt>
                <c:pt idx="14">
                  <c:v>1604.9921237025783</c:v>
                </c:pt>
                <c:pt idx="15">
                  <c:v>3470.2756167489156</c:v>
                </c:pt>
                <c:pt idx="16">
                  <c:v>1120.3665882898028</c:v>
                </c:pt>
                <c:pt idx="17">
                  <c:v>748.94135425877823</c:v>
                </c:pt>
                <c:pt idx="18">
                  <c:v>1196.116311897284</c:v>
                </c:pt>
                <c:pt idx="19">
                  <c:v>951.3339894166196</c:v>
                </c:pt>
              </c:numCache>
            </c:numRef>
          </c:val>
        </c:ser>
        <c:ser>
          <c:idx val="2"/>
          <c:order val="2"/>
          <c:tx>
            <c:strRef>
              <c:f>'agric GDP (2)'!$D$1</c:f>
              <c:strCache>
                <c:ptCount val="1"/>
                <c:pt idx="0">
                  <c:v>TOTAL ODA 2000-2009</c:v>
                </c:pt>
              </c:strCache>
            </c:strRef>
          </c:tx>
          <c:val>
            <c:numRef>
              <c:f>'agric GDP (2)'!$D$2:$D$21</c:f>
              <c:numCache>
                <c:formatCode>General</c:formatCode>
                <c:ptCount val="20"/>
                <c:pt idx="0">
                  <c:v>13820.290000000006</c:v>
                </c:pt>
                <c:pt idx="1">
                  <c:v>7556.3300000000008</c:v>
                </c:pt>
                <c:pt idx="2">
                  <c:v>18992.82</c:v>
                </c:pt>
                <c:pt idx="3">
                  <c:v>15323.239999999993</c:v>
                </c:pt>
                <c:pt idx="4">
                  <c:v>5368.63</c:v>
                </c:pt>
                <c:pt idx="5">
                  <c:v>6990.130000000001</c:v>
                </c:pt>
                <c:pt idx="6">
                  <c:v>4315.78</c:v>
                </c:pt>
                <c:pt idx="7">
                  <c:v>33668.76</c:v>
                </c:pt>
                <c:pt idx="8">
                  <c:v>14470.349999999982</c:v>
                </c:pt>
                <c:pt idx="9">
                  <c:v>9804.61</c:v>
                </c:pt>
                <c:pt idx="10">
                  <c:v>22874.82</c:v>
                </c:pt>
                <c:pt idx="11">
                  <c:v>19901.999999999996</c:v>
                </c:pt>
                <c:pt idx="12">
                  <c:v>7609.3200000000024</c:v>
                </c:pt>
                <c:pt idx="13">
                  <c:v>14717.53</c:v>
                </c:pt>
                <c:pt idx="14">
                  <c:v>12793.359999999968</c:v>
                </c:pt>
                <c:pt idx="15">
                  <c:v>12263.980000000001</c:v>
                </c:pt>
                <c:pt idx="16">
                  <c:v>3729.1099999999997</c:v>
                </c:pt>
                <c:pt idx="17">
                  <c:v>4119.2199999999993</c:v>
                </c:pt>
                <c:pt idx="18">
                  <c:v>3816.67</c:v>
                </c:pt>
                <c:pt idx="19">
                  <c:v>2986.27</c:v>
                </c:pt>
              </c:numCache>
            </c:numRef>
          </c:val>
        </c:ser>
        <c:axId val="124603392"/>
        <c:axId val="124609280"/>
      </c:barChart>
      <c:lineChart>
        <c:grouping val="standard"/>
        <c:ser>
          <c:idx val="0"/>
          <c:order val="0"/>
          <c:tx>
            <c:strRef>
              <c:f>'agric GDP (2)'!$B$1</c:f>
              <c:strCache>
                <c:ptCount val="1"/>
                <c:pt idx="0">
                  <c:v>GDP, 2009 </c:v>
                </c:pt>
              </c:strCache>
            </c:strRef>
          </c:tx>
          <c:marker>
            <c:symbol val="none"/>
          </c:marker>
          <c:cat>
            <c:strRef>
              <c:f>'agric GDP (2)'!$A$2:$A$21</c:f>
              <c:strCache>
                <c:ptCount val="20"/>
                <c:pt idx="0">
                  <c:v>Indonesia</c:v>
                </c:pt>
                <c:pt idx="1">
                  <c:v>Colombia</c:v>
                </c:pt>
                <c:pt idx="2">
                  <c:v>Pakistan</c:v>
                </c:pt>
                <c:pt idx="3">
                  <c:v>Bangladesh</c:v>
                </c:pt>
                <c:pt idx="4">
                  <c:v>Lebanon</c:v>
                </c:pt>
                <c:pt idx="5">
                  <c:v>Sri Lanka</c:v>
                </c:pt>
                <c:pt idx="6">
                  <c:v>Angola</c:v>
                </c:pt>
                <c:pt idx="7">
                  <c:v>Iraq</c:v>
                </c:pt>
                <c:pt idx="8">
                  <c:v>Sudan</c:v>
                </c:pt>
                <c:pt idx="9">
                  <c:v>Kenya</c:v>
                </c:pt>
                <c:pt idx="10">
                  <c:v>Ethiopia</c:v>
                </c:pt>
                <c:pt idx="11">
                  <c:v>Tanzania</c:v>
                </c:pt>
                <c:pt idx="12">
                  <c:v>Jordan</c:v>
                </c:pt>
                <c:pt idx="13">
                  <c:v>Uganda</c:v>
                </c:pt>
                <c:pt idx="14">
                  <c:v>Serbia</c:v>
                </c:pt>
                <c:pt idx="15">
                  <c:v>Congo, Dem. Rep.</c:v>
                </c:pt>
                <c:pt idx="16">
                  <c:v>Chad</c:v>
                </c:pt>
                <c:pt idx="17">
                  <c:v>Sierra Leone</c:v>
                </c:pt>
                <c:pt idx="18">
                  <c:v>Burundi</c:v>
                </c:pt>
                <c:pt idx="19">
                  <c:v>Liberia</c:v>
                </c:pt>
              </c:strCache>
            </c:strRef>
          </c:cat>
          <c:val>
            <c:numRef>
              <c:f>'agric GDP (2)'!$B$2:$B$21</c:f>
              <c:numCache>
                <c:formatCode>_-* #,##0_-;\-* #,##0_-;_-* "-"??_-;_-@_-</c:formatCode>
                <c:ptCount val="20"/>
                <c:pt idx="0">
                  <c:v>258493.87276501633</c:v>
                </c:pt>
                <c:pt idx="1">
                  <c:v>141651.66301410398</c:v>
                </c:pt>
                <c:pt idx="2">
                  <c:v>111476.95607308031</c:v>
                </c:pt>
                <c:pt idx="3">
                  <c:v>78231.381235253459</c:v>
                </c:pt>
                <c:pt idx="4">
                  <c:v>26784.299427078295</c:v>
                </c:pt>
                <c:pt idx="5">
                  <c:v>25025.29233028075</c:v>
                </c:pt>
                <c:pt idx="6">
                  <c:v>24294.571083757761</c:v>
                </c:pt>
                <c:pt idx="7">
                  <c:v>23385.954418081223</c:v>
                </c:pt>
                <c:pt idx="8">
                  <c:v>22677.883348257732</c:v>
                </c:pt>
                <c:pt idx="9">
                  <c:v>17985.175221858495</c:v>
                </c:pt>
                <c:pt idx="10">
                  <c:v>16623.4007319786</c:v>
                </c:pt>
                <c:pt idx="11">
                  <c:v>16238.615464117138</c:v>
                </c:pt>
                <c:pt idx="12">
                  <c:v>14861.364471129416</c:v>
                </c:pt>
                <c:pt idx="13">
                  <c:v>11972.823593573847</c:v>
                </c:pt>
                <c:pt idx="14">
                  <c:v>8999.1783846000253</c:v>
                </c:pt>
                <c:pt idx="15">
                  <c:v>6379.3402601323833</c:v>
                </c:pt>
                <c:pt idx="16">
                  <c:v>2969.657607757063</c:v>
                </c:pt>
                <c:pt idx="17">
                  <c:v>1511.8897525840441</c:v>
                </c:pt>
                <c:pt idx="18">
                  <c:v>930.21641739620839</c:v>
                </c:pt>
                <c:pt idx="19">
                  <c:v>586.90702380833739</c:v>
                </c:pt>
              </c:numCache>
            </c:numRef>
          </c:val>
        </c:ser>
        <c:marker val="1"/>
        <c:axId val="124617472"/>
        <c:axId val="124611200"/>
      </c:lineChart>
      <c:catAx>
        <c:axId val="124603392"/>
        <c:scaling>
          <c:orientation val="minMax"/>
        </c:scaling>
        <c:axPos val="b"/>
        <c:numFmt formatCode="General" sourceLinked="1"/>
        <c:tickLblPos val="nextTo"/>
        <c:crossAx val="124609280"/>
        <c:crosses val="autoZero"/>
        <c:auto val="1"/>
        <c:lblAlgn val="ctr"/>
        <c:lblOffset val="100"/>
      </c:catAx>
      <c:valAx>
        <c:axId val="12460928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US$ million</a:t>
                </a:r>
              </a:p>
            </c:rich>
          </c:tx>
        </c:title>
        <c:numFmt formatCode="_-* #,##0_-;\-* #,##0_-;_-* &quot;-&quot;??_-;_-@_-" sourceLinked="1"/>
        <c:tickLblPos val="nextTo"/>
        <c:crossAx val="124603392"/>
        <c:crosses val="autoZero"/>
        <c:crossBetween val="between"/>
      </c:valAx>
      <c:valAx>
        <c:axId val="124611200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GDP 2009, US$ million</a:t>
                </a:r>
              </a:p>
            </c:rich>
          </c:tx>
        </c:title>
        <c:numFmt formatCode="_-* #,##0_-;\-* #,##0_-;_-* &quot;-&quot;??_-;_-@_-" sourceLinked="1"/>
        <c:tickLblPos val="nextTo"/>
        <c:crossAx val="124617472"/>
        <c:crosses val="max"/>
        <c:crossBetween val="between"/>
      </c:valAx>
      <c:catAx>
        <c:axId val="124617472"/>
        <c:scaling>
          <c:orientation val="minMax"/>
        </c:scaling>
        <c:delete val="1"/>
        <c:axPos val="b"/>
        <c:numFmt formatCode="General" sourceLinked="1"/>
        <c:tickLblPos val="none"/>
        <c:crossAx val="124611200"/>
        <c:crosses val="autoZero"/>
        <c:auto val="1"/>
        <c:lblAlgn val="ctr"/>
        <c:lblOffset val="100"/>
      </c:catAx>
    </c:plotArea>
    <c:legend>
      <c:legendPos val="b"/>
    </c:legend>
    <c:plotVisOnly val="1"/>
    <c:dispBlanksAs val="gap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clrMapOvr bg1="dk1" tx1="lt1" bg2="dk2" tx2="lt2" accent1="accent1" accent2="accent2" accent3="accent3" accent4="accent4" accent5="accent5" accent6="accent6" hlink="hlink" folHlink="folHlink"/>
  <c:chart>
    <c:plotArea>
      <c:layout/>
      <c:barChart>
        <c:barDir val="bar"/>
        <c:grouping val="percentStacked"/>
        <c:ser>
          <c:idx val="1"/>
          <c:order val="0"/>
          <c:tx>
            <c:strRef>
              <c:f>'HA comparison'!$A$37</c:f>
              <c:strCache>
                <c:ptCount val="1"/>
                <c:pt idx="0">
                  <c:v>72010: Material relief assistance and services </c:v>
                </c:pt>
              </c:strCache>
            </c:strRef>
          </c:tx>
          <c:cat>
            <c:numRef>
              <c:f>'HA comparison'!$B$35:$G$35</c:f>
              <c:numCache>
                <c:formatCode>General</c:formatCode>
                <c:ptCount val="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</c:numCache>
            </c:numRef>
          </c:cat>
          <c:val>
            <c:numRef>
              <c:f>'HA comparison'!$B$37:$G$37</c:f>
              <c:numCache>
                <c:formatCode>0.00</c:formatCode>
                <c:ptCount val="6"/>
                <c:pt idx="0">
                  <c:v>4250.8947140700002</c:v>
                </c:pt>
                <c:pt idx="1">
                  <c:v>6731.4854050899994</c:v>
                </c:pt>
                <c:pt idx="2">
                  <c:v>4984.5527066300001</c:v>
                </c:pt>
                <c:pt idx="3">
                  <c:v>4672.0443766399994</c:v>
                </c:pt>
                <c:pt idx="4">
                  <c:v>5222.6645672200002</c:v>
                </c:pt>
                <c:pt idx="5">
                  <c:v>5413.9225846300014</c:v>
                </c:pt>
              </c:numCache>
            </c:numRef>
          </c:val>
        </c:ser>
        <c:ser>
          <c:idx val="2"/>
          <c:order val="1"/>
          <c:tx>
            <c:strRef>
              <c:f>'HA comparison'!$A$38</c:f>
              <c:strCache>
                <c:ptCount val="1"/>
                <c:pt idx="0">
                  <c:v>72040: Emergency food aid</c:v>
                </c:pt>
              </c:strCache>
            </c:strRef>
          </c:tx>
          <c:cat>
            <c:numRef>
              <c:f>'HA comparison'!$B$35:$G$35</c:f>
              <c:numCache>
                <c:formatCode>General</c:formatCode>
                <c:ptCount val="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</c:numCache>
            </c:numRef>
          </c:cat>
          <c:val>
            <c:numRef>
              <c:f>'HA comparison'!$B$38:$G$38</c:f>
              <c:numCache>
                <c:formatCode>0.00</c:formatCode>
                <c:ptCount val="6"/>
                <c:pt idx="0">
                  <c:v>1756.3860557300011</c:v>
                </c:pt>
                <c:pt idx="1">
                  <c:v>2611.6536226400012</c:v>
                </c:pt>
                <c:pt idx="2">
                  <c:v>2214.01202616</c:v>
                </c:pt>
                <c:pt idx="3">
                  <c:v>2247.0044950499987</c:v>
                </c:pt>
                <c:pt idx="4">
                  <c:v>3603.6579962500068</c:v>
                </c:pt>
                <c:pt idx="5">
                  <c:v>3285.5964961199998</c:v>
                </c:pt>
              </c:numCache>
            </c:numRef>
          </c:val>
        </c:ser>
        <c:ser>
          <c:idx val="4"/>
          <c:order val="2"/>
          <c:tx>
            <c:strRef>
              <c:f>'HA comparison'!$A$40</c:f>
              <c:strCache>
                <c:ptCount val="1"/>
                <c:pt idx="0">
                  <c:v>73010: Reconstruction relief and rehabilitation</c:v>
                </c:pt>
              </c:strCache>
            </c:strRef>
          </c:tx>
          <c:cat>
            <c:numRef>
              <c:f>'HA comparison'!$B$35:$G$35</c:f>
              <c:numCache>
                <c:formatCode>General</c:formatCode>
                <c:ptCount val="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</c:numCache>
            </c:numRef>
          </c:cat>
          <c:val>
            <c:numRef>
              <c:f>'HA comparison'!$B$40:$G$40</c:f>
              <c:numCache>
                <c:formatCode>0.00</c:formatCode>
                <c:ptCount val="6"/>
                <c:pt idx="0">
                  <c:v>546.61202495999999</c:v>
                </c:pt>
                <c:pt idx="1">
                  <c:v>1180.1831885399924</c:v>
                </c:pt>
                <c:pt idx="2">
                  <c:v>1514.6578591800037</c:v>
                </c:pt>
                <c:pt idx="3">
                  <c:v>1136.88108977</c:v>
                </c:pt>
                <c:pt idx="4">
                  <c:v>1281.7056950700037</c:v>
                </c:pt>
                <c:pt idx="5">
                  <c:v>993.18562407999991</c:v>
                </c:pt>
              </c:numCache>
            </c:numRef>
          </c:val>
        </c:ser>
        <c:ser>
          <c:idx val="3"/>
          <c:order val="3"/>
          <c:tx>
            <c:strRef>
              <c:f>'HA comparison'!$A$39</c:f>
              <c:strCache>
                <c:ptCount val="1"/>
                <c:pt idx="0">
                  <c:v>72050: Relief co-ordination; protection and support services </c:v>
                </c:pt>
              </c:strCache>
            </c:strRef>
          </c:tx>
          <c:cat>
            <c:numRef>
              <c:f>'HA comparison'!$B$35:$G$35</c:f>
              <c:numCache>
                <c:formatCode>General</c:formatCode>
                <c:ptCount val="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</c:numCache>
            </c:numRef>
          </c:cat>
          <c:val>
            <c:numRef>
              <c:f>'HA comparison'!$B$39:$G$39</c:f>
              <c:numCache>
                <c:formatCode>0.00</c:formatCode>
                <c:ptCount val="6"/>
                <c:pt idx="0">
                  <c:v>0</c:v>
                </c:pt>
                <c:pt idx="1">
                  <c:v>69.112872569999624</c:v>
                </c:pt>
                <c:pt idx="2">
                  <c:v>234.79122773</c:v>
                </c:pt>
                <c:pt idx="3">
                  <c:v>219.78722766000001</c:v>
                </c:pt>
                <c:pt idx="4">
                  <c:v>436.40732242999923</c:v>
                </c:pt>
                <c:pt idx="5">
                  <c:v>617.50629569999808</c:v>
                </c:pt>
              </c:numCache>
            </c:numRef>
          </c:val>
        </c:ser>
        <c:ser>
          <c:idx val="0"/>
          <c:order val="4"/>
          <c:tx>
            <c:strRef>
              <c:f>'HA comparison'!$A$36</c:f>
              <c:strCache>
                <c:ptCount val="1"/>
                <c:pt idx="0">
                  <c:v>74010 Disaster prevention and preparedness</c:v>
                </c:pt>
              </c:strCache>
            </c:strRef>
          </c:tx>
          <c:spPr>
            <a:solidFill>
              <a:srgbClr val="FFFF00"/>
            </a:solidFill>
          </c:spPr>
          <c:cat>
            <c:numRef>
              <c:f>'HA comparison'!$B$35:$G$35</c:f>
              <c:numCache>
                <c:formatCode>General</c:formatCode>
                <c:ptCount val="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</c:numCache>
            </c:numRef>
          </c:cat>
          <c:val>
            <c:numRef>
              <c:f>'HA comparison'!$B$36:$G$36</c:f>
              <c:numCache>
                <c:formatCode>0</c:formatCode>
                <c:ptCount val="6"/>
                <c:pt idx="0">
                  <c:v>5.5684259399999814</c:v>
                </c:pt>
                <c:pt idx="1">
                  <c:v>69.710968800000003</c:v>
                </c:pt>
                <c:pt idx="2">
                  <c:v>40.951304719999996</c:v>
                </c:pt>
                <c:pt idx="3">
                  <c:v>98.62535640999964</c:v>
                </c:pt>
                <c:pt idx="4">
                  <c:v>333.30932702000001</c:v>
                </c:pt>
                <c:pt idx="5">
                  <c:v>454.58857294999854</c:v>
                </c:pt>
              </c:numCache>
            </c:numRef>
          </c:val>
        </c:ser>
        <c:overlap val="100"/>
        <c:axId val="124720640"/>
        <c:axId val="124722176"/>
      </c:barChart>
      <c:catAx>
        <c:axId val="124720640"/>
        <c:scaling>
          <c:orientation val="minMax"/>
        </c:scaling>
        <c:axPos val="l"/>
        <c:numFmt formatCode="General" sourceLinked="1"/>
        <c:tickLblPos val="nextTo"/>
        <c:crossAx val="124722176"/>
        <c:crosses val="autoZero"/>
        <c:auto val="1"/>
        <c:lblAlgn val="ctr"/>
        <c:lblOffset val="100"/>
      </c:catAx>
      <c:valAx>
        <c:axId val="124722176"/>
        <c:scaling>
          <c:orientation val="minMax"/>
        </c:scaling>
        <c:axPos val="b"/>
        <c:majorGridlines/>
        <c:numFmt formatCode="0\ %" sourceLinked="1"/>
        <c:tickLblPos val="nextTo"/>
        <c:crossAx val="1247206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2041978795203983E-2"/>
          <c:y val="0.7437683631166091"/>
          <c:w val="0.92349440362508151"/>
          <c:h val="0.23745235899131586"/>
        </c:manualLayout>
      </c:layout>
      <c:txPr>
        <a:bodyPr/>
        <a:lstStyle/>
        <a:p>
          <a:pPr>
            <a:defRPr sz="1100"/>
          </a:pPr>
          <a:endParaRPr lang="fi-FI"/>
        </a:p>
      </c:txPr>
    </c:legend>
    <c:plotVisOnly val="1"/>
  </c:chart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clrMapOvr bg1="dk1" tx1="lt1" bg2="dk2" tx2="lt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'CRS HA'!$A$3</c:f>
              <c:strCache>
                <c:ptCount val="1"/>
                <c:pt idx="0">
                  <c:v>Total HA on Disaster prevention and preparedness</c:v>
                </c:pt>
              </c:strCache>
            </c:strRef>
          </c:tx>
          <c:dLbls>
            <c:dLblPos val="outEnd"/>
            <c:showVal val="1"/>
          </c:dLbls>
          <c:cat>
            <c:numRef>
              <c:f>'CRS HA'!$B$2:$G$2</c:f>
              <c:numCache>
                <c:formatCode>General</c:formatCode>
                <c:ptCount val="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</c:numCache>
            </c:numRef>
          </c:cat>
          <c:val>
            <c:numRef>
              <c:f>'CRS HA'!$B$3:$G$3</c:f>
              <c:numCache>
                <c:formatCode>0</c:formatCode>
                <c:ptCount val="6"/>
                <c:pt idx="0">
                  <c:v>5.5684259399999751</c:v>
                </c:pt>
                <c:pt idx="1">
                  <c:v>69.710968800000003</c:v>
                </c:pt>
                <c:pt idx="2">
                  <c:v>40.951304719999996</c:v>
                </c:pt>
                <c:pt idx="3">
                  <c:v>98.625356409999526</c:v>
                </c:pt>
                <c:pt idx="4">
                  <c:v>333.30932702000001</c:v>
                </c:pt>
                <c:pt idx="5">
                  <c:v>454.58857294999808</c:v>
                </c:pt>
              </c:numCache>
            </c:numRef>
          </c:val>
        </c:ser>
        <c:axId val="124761216"/>
        <c:axId val="124763136"/>
      </c:barChart>
      <c:lineChart>
        <c:grouping val="standard"/>
        <c:ser>
          <c:idx val="1"/>
          <c:order val="1"/>
          <c:tx>
            <c:strRef>
              <c:f>'CRS HA'!$A$4</c:f>
              <c:strCache>
                <c:ptCount val="1"/>
                <c:pt idx="0">
                  <c:v>% of total HA on Disaster prevention and preparedness</c:v>
                </c:pt>
              </c:strCache>
            </c:strRef>
          </c:tx>
          <c:spPr>
            <a:ln>
              <a:solidFill>
                <a:srgbClr val="68B6B8"/>
              </a:solidFill>
            </a:ln>
          </c:spPr>
          <c:marker>
            <c:spPr>
              <a:solidFill>
                <a:srgbClr val="68B6B8"/>
              </a:solidFill>
              <a:ln>
                <a:solidFill>
                  <a:srgbClr val="68B6B8"/>
                </a:solidFill>
              </a:ln>
            </c:spPr>
          </c:marker>
          <c:cat>
            <c:numRef>
              <c:f>'CRS HA'!$B$2:$G$2</c:f>
              <c:numCache>
                <c:formatCode>General</c:formatCode>
                <c:ptCount val="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</c:numCache>
            </c:numRef>
          </c:cat>
          <c:val>
            <c:numRef>
              <c:f>'CRS HA'!$B$4:$G$4</c:f>
              <c:numCache>
                <c:formatCode>0.0</c:formatCode>
                <c:ptCount val="6"/>
                <c:pt idx="0">
                  <c:v>8.4891513992452608E-2</c:v>
                </c:pt>
                <c:pt idx="1">
                  <c:v>0.6538174249643518</c:v>
                </c:pt>
                <c:pt idx="2">
                  <c:v>0.45557307379855283</c:v>
                </c:pt>
                <c:pt idx="3">
                  <c:v>1.1777086484555559</c:v>
                </c:pt>
                <c:pt idx="4">
                  <c:v>3.064139946646264</c:v>
                </c:pt>
                <c:pt idx="5">
                  <c:v>4.2229172020063785</c:v>
                </c:pt>
              </c:numCache>
            </c:numRef>
          </c:val>
        </c:ser>
        <c:marker val="1"/>
        <c:axId val="125107200"/>
        <c:axId val="125105280"/>
      </c:lineChart>
      <c:catAx>
        <c:axId val="124761216"/>
        <c:scaling>
          <c:orientation val="minMax"/>
        </c:scaling>
        <c:axPos val="b"/>
        <c:numFmt formatCode="General" sourceLinked="1"/>
        <c:tickLblPos val="nextTo"/>
        <c:crossAx val="124763136"/>
        <c:crosses val="autoZero"/>
        <c:auto val="1"/>
        <c:lblAlgn val="ctr"/>
        <c:lblOffset val="100"/>
      </c:catAx>
      <c:valAx>
        <c:axId val="12476313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US$ million (constant 2009 prices)</a:t>
                </a:r>
              </a:p>
            </c:rich>
          </c:tx>
        </c:title>
        <c:numFmt formatCode="0" sourceLinked="0"/>
        <c:tickLblPos val="nextTo"/>
        <c:crossAx val="124761216"/>
        <c:crosses val="autoZero"/>
        <c:crossBetween val="between"/>
      </c:valAx>
      <c:valAx>
        <c:axId val="125105280"/>
        <c:scaling>
          <c:orientation val="minMax"/>
          <c:max val="10"/>
          <c:min val="0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% of total HA</a:t>
                </a:r>
              </a:p>
            </c:rich>
          </c:tx>
        </c:title>
        <c:numFmt formatCode="0" sourceLinked="0"/>
        <c:tickLblPos val="nextTo"/>
        <c:crossAx val="125107200"/>
        <c:crosses val="max"/>
        <c:crossBetween val="between"/>
      </c:valAx>
      <c:catAx>
        <c:axId val="125107200"/>
        <c:scaling>
          <c:orientation val="minMax"/>
        </c:scaling>
        <c:delete val="1"/>
        <c:axPos val="b"/>
        <c:numFmt formatCode="General" sourceLinked="1"/>
        <c:tickLblPos val="none"/>
        <c:crossAx val="125105280"/>
        <c:crosses val="autoZero"/>
        <c:auto val="1"/>
        <c:lblAlgn val="ctr"/>
        <c:lblOffset val="100"/>
      </c:catAx>
    </c:plotArea>
    <c:legend>
      <c:legendPos val="b"/>
    </c:legend>
    <c:plotVisOnly val="1"/>
    <c:dispBlanksAs val="gap"/>
  </c:chart>
  <c:spPr>
    <a:ln>
      <a:noFill/>
    </a:ln>
  </c:spPr>
  <c:externalData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Bangladesh!$A$2</c:f>
              <c:strCache>
                <c:ptCount val="1"/>
                <c:pt idx="0">
                  <c:v>Prevention and preparedness</c:v>
                </c:pt>
              </c:strCache>
            </c:strRef>
          </c:tx>
          <c:dLbls>
            <c:dLbl>
              <c:idx val="0"/>
              <c:layout>
                <c:manualLayout>
                  <c:x val="-1.344860710854946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US$0.6m</a:t>
                    </a:r>
                  </a:p>
                </c:rich>
              </c:tx>
              <c:dLblPos val="outEnd"/>
              <c:showVal val="1"/>
            </c:dLbl>
            <c:dLbl>
              <c:idx val="1"/>
              <c:layout>
                <c:manualLayout>
                  <c:x val="-2.113352545629203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US$0.9m</a:t>
                    </a:r>
                  </a:p>
                </c:rich>
              </c:tx>
              <c:dLblPos val="outEnd"/>
              <c:showVal val="1"/>
            </c:dLbl>
            <c:dLbl>
              <c:idx val="2"/>
              <c:layout>
                <c:manualLayout>
                  <c:x val="-2.1133525456292032E-2"/>
                  <c:y val="1.302931596091206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US$5.1m</a:t>
                    </a:r>
                  </a:p>
                </c:rich>
              </c:tx>
              <c:dLblPos val="outEnd"/>
              <c:showVal val="1"/>
            </c:dLbl>
            <c:dLbl>
              <c:idx val="3"/>
              <c:layout>
                <c:manualLayout>
                  <c:x val="-2.113352545629203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US$19.6m</a:t>
                    </a:r>
                  </a:p>
                </c:rich>
              </c:tx>
              <c:dLblPos val="outEnd"/>
              <c:showVal val="1"/>
            </c:dLbl>
            <c:dLbl>
              <c:idx val="4"/>
              <c:layout>
                <c:manualLayout>
                  <c:x val="-3.2660902977906046E-2"/>
                  <c:y val="-4.343105320304018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US$26.2m</a:t>
                    </a:r>
                  </a:p>
                </c:rich>
              </c:tx>
              <c:dLblPos val="outEnd"/>
              <c:showVal val="1"/>
            </c:dLbl>
            <c:dLblPos val="outEnd"/>
            <c:showVal val="1"/>
          </c:dLbls>
          <c:cat>
            <c:numRef>
              <c:f>Bangladesh!$B$1:$F$1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Bangladesh!$B$2:$F$2</c:f>
              <c:numCache>
                <c:formatCode>0.0</c:formatCode>
                <c:ptCount val="5"/>
                <c:pt idx="0">
                  <c:v>0.56811101999999891</c:v>
                </c:pt>
                <c:pt idx="1">
                  <c:v>0.87404392000000064</c:v>
                </c:pt>
                <c:pt idx="2">
                  <c:v>5.0633759830109284</c:v>
                </c:pt>
                <c:pt idx="3">
                  <c:v>19.62678613715152</c:v>
                </c:pt>
                <c:pt idx="4">
                  <c:v>26.160112246121866</c:v>
                </c:pt>
              </c:numCache>
            </c:numRef>
          </c:val>
        </c:ser>
        <c:ser>
          <c:idx val="1"/>
          <c:order val="1"/>
          <c:tx>
            <c:strRef>
              <c:f>Bangladesh!$A$4</c:f>
              <c:strCache>
                <c:ptCount val="1"/>
                <c:pt idx="0">
                  <c:v>Total HA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US$49.7m</a:t>
                    </a:r>
                  </a:p>
                </c:rich>
              </c:tx>
              <c:dLblPos val="outEnd"/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US$15.4m</a:t>
                    </a:r>
                  </a:p>
                </c:rich>
              </c:tx>
              <c:dLblPos val="outEnd"/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US$77m</a:t>
                    </a:r>
                  </a:p>
                </c:rich>
              </c:tx>
              <c:dLblPos val="outEnd"/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US$184.3m</a:t>
                    </a:r>
                  </a:p>
                </c:rich>
              </c:tx>
              <c:dLblPos val="outEnd"/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US$99.4m</a:t>
                    </a:r>
                  </a:p>
                </c:rich>
              </c:tx>
              <c:dLblPos val="outEnd"/>
              <c:showVal val="1"/>
            </c:dLbl>
            <c:dLblPos val="outEnd"/>
            <c:showVal val="1"/>
          </c:dLbls>
          <c:cat>
            <c:numRef>
              <c:f>Bangladesh!$B$1:$F$1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Bangladesh!$B$4:$F$4</c:f>
              <c:numCache>
                <c:formatCode>0.0</c:formatCode>
                <c:ptCount val="5"/>
                <c:pt idx="0">
                  <c:v>49.746262905030193</c:v>
                </c:pt>
                <c:pt idx="1">
                  <c:v>15.397574971307074</c:v>
                </c:pt>
                <c:pt idx="2">
                  <c:v>77.032988153997934</c:v>
                </c:pt>
                <c:pt idx="3">
                  <c:v>184.34327337156918</c:v>
                </c:pt>
                <c:pt idx="4">
                  <c:v>99.435216956541083</c:v>
                </c:pt>
              </c:numCache>
            </c:numRef>
          </c:val>
        </c:ser>
        <c:dLbls>
          <c:showVal val="1"/>
        </c:dLbls>
        <c:axId val="126233600"/>
        <c:axId val="126305024"/>
      </c:barChart>
      <c:catAx>
        <c:axId val="126233600"/>
        <c:scaling>
          <c:orientation val="minMax"/>
        </c:scaling>
        <c:axPos val="b"/>
        <c:numFmt formatCode="General" sourceLinked="1"/>
        <c:tickLblPos val="nextTo"/>
        <c:crossAx val="126305024"/>
        <c:crosses val="autoZero"/>
        <c:auto val="1"/>
        <c:lblAlgn val="ctr"/>
        <c:lblOffset val="100"/>
      </c:catAx>
      <c:valAx>
        <c:axId val="126305024"/>
        <c:scaling>
          <c:orientation val="minMax"/>
        </c:scaling>
        <c:delete val="1"/>
        <c:axPos val="l"/>
        <c:numFmt formatCode="0" sourceLinked="0"/>
        <c:tickLblPos val="none"/>
        <c:crossAx val="126233600"/>
        <c:crosses val="autoZero"/>
        <c:crossBetween val="between"/>
      </c:valAx>
    </c:plotArea>
    <c:legend>
      <c:legendPos val="b"/>
    </c:legend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chart>
    <c:plotArea>
      <c:layout/>
      <c:barChart>
        <c:barDir val="col"/>
        <c:grouping val="stacked"/>
        <c:ser>
          <c:idx val="0"/>
          <c:order val="0"/>
          <c:cat>
            <c:strRef>
              <c:f>'top 20 oda recipients 10yrs'!$A$9:$A$28</c:f>
              <c:strCache>
                <c:ptCount val="20"/>
                <c:pt idx="0">
                  <c:v>Iraq</c:v>
                </c:pt>
                <c:pt idx="1">
                  <c:v>Afghanistan</c:v>
                </c:pt>
                <c:pt idx="2">
                  <c:v>Viet Nam</c:v>
                </c:pt>
                <c:pt idx="3">
                  <c:v>Ethiopia</c:v>
                </c:pt>
                <c:pt idx="4">
                  <c:v>Tanzania</c:v>
                </c:pt>
                <c:pt idx="5">
                  <c:v>Pakistan</c:v>
                </c:pt>
                <c:pt idx="6">
                  <c:v>India</c:v>
                </c:pt>
                <c:pt idx="7">
                  <c:v>China</c:v>
                </c:pt>
                <c:pt idx="8">
                  <c:v>Palestine/OPT</c:v>
                </c:pt>
                <c:pt idx="9">
                  <c:v>Mozambique</c:v>
                </c:pt>
                <c:pt idx="10">
                  <c:v>Bangladesh</c:v>
                </c:pt>
                <c:pt idx="11">
                  <c:v>Uganda</c:v>
                </c:pt>
                <c:pt idx="12">
                  <c:v>Sudan</c:v>
                </c:pt>
                <c:pt idx="13">
                  <c:v>Indonesia</c:v>
                </c:pt>
                <c:pt idx="14">
                  <c:v>Serbia</c:v>
                </c:pt>
                <c:pt idx="15">
                  <c:v>DRC</c:v>
                </c:pt>
                <c:pt idx="16">
                  <c:v>Ghana</c:v>
                </c:pt>
                <c:pt idx="17">
                  <c:v>Egypt</c:v>
                </c:pt>
                <c:pt idx="18">
                  <c:v>Zambia</c:v>
                </c:pt>
                <c:pt idx="19">
                  <c:v>Kenya</c:v>
                </c:pt>
              </c:strCache>
            </c:strRef>
          </c:cat>
          <c:val>
            <c:numRef>
              <c:f>'top 20 oda recipients 10yrs'!$B$9:$B$28</c:f>
              <c:numCache>
                <c:formatCode>General</c:formatCode>
                <c:ptCount val="20"/>
                <c:pt idx="0">
                  <c:v>174.3</c:v>
                </c:pt>
                <c:pt idx="1">
                  <c:v>232.43</c:v>
                </c:pt>
                <c:pt idx="2">
                  <c:v>2059.86</c:v>
                </c:pt>
                <c:pt idx="3">
                  <c:v>1063.73</c:v>
                </c:pt>
                <c:pt idx="4">
                  <c:v>1349.03</c:v>
                </c:pt>
                <c:pt idx="5">
                  <c:v>711.90000000000009</c:v>
                </c:pt>
                <c:pt idx="6">
                  <c:v>1866.5500000000002</c:v>
                </c:pt>
                <c:pt idx="7">
                  <c:v>2256.06</c:v>
                </c:pt>
                <c:pt idx="8">
                  <c:v>986.31999999999948</c:v>
                </c:pt>
                <c:pt idx="9">
                  <c:v>1428.72</c:v>
                </c:pt>
                <c:pt idx="10">
                  <c:v>1547.8799999999999</c:v>
                </c:pt>
                <c:pt idx="11">
                  <c:v>1180.05</c:v>
                </c:pt>
                <c:pt idx="12">
                  <c:v>357.71</c:v>
                </c:pt>
                <c:pt idx="13">
                  <c:v>1900.83</c:v>
                </c:pt>
                <c:pt idx="14">
                  <c:v>2007.7</c:v>
                </c:pt>
                <c:pt idx="15">
                  <c:v>288.15000000000032</c:v>
                </c:pt>
                <c:pt idx="16">
                  <c:v>863.54000000000008</c:v>
                </c:pt>
                <c:pt idx="17">
                  <c:v>1475.51</c:v>
                </c:pt>
                <c:pt idx="18">
                  <c:v>947.0100000000001</c:v>
                </c:pt>
                <c:pt idx="19">
                  <c:v>740.02</c:v>
                </c:pt>
              </c:numCache>
            </c:numRef>
          </c:val>
        </c:ser>
        <c:ser>
          <c:idx val="1"/>
          <c:order val="1"/>
          <c:cat>
            <c:strRef>
              <c:f>'top 20 oda recipients 10yrs'!$A$9:$A$28</c:f>
              <c:strCache>
                <c:ptCount val="20"/>
                <c:pt idx="0">
                  <c:v>Iraq</c:v>
                </c:pt>
                <c:pt idx="1">
                  <c:v>Afghanistan</c:v>
                </c:pt>
                <c:pt idx="2">
                  <c:v>Viet Nam</c:v>
                </c:pt>
                <c:pt idx="3">
                  <c:v>Ethiopia</c:v>
                </c:pt>
                <c:pt idx="4">
                  <c:v>Tanzania</c:v>
                </c:pt>
                <c:pt idx="5">
                  <c:v>Pakistan</c:v>
                </c:pt>
                <c:pt idx="6">
                  <c:v>India</c:v>
                </c:pt>
                <c:pt idx="7">
                  <c:v>China</c:v>
                </c:pt>
                <c:pt idx="8">
                  <c:v>Palestine/OPT</c:v>
                </c:pt>
                <c:pt idx="9">
                  <c:v>Mozambique</c:v>
                </c:pt>
                <c:pt idx="10">
                  <c:v>Bangladesh</c:v>
                </c:pt>
                <c:pt idx="11">
                  <c:v>Uganda</c:v>
                </c:pt>
                <c:pt idx="12">
                  <c:v>Sudan</c:v>
                </c:pt>
                <c:pt idx="13">
                  <c:v>Indonesia</c:v>
                </c:pt>
                <c:pt idx="14">
                  <c:v>Serbia</c:v>
                </c:pt>
                <c:pt idx="15">
                  <c:v>DRC</c:v>
                </c:pt>
                <c:pt idx="16">
                  <c:v>Ghana</c:v>
                </c:pt>
                <c:pt idx="17">
                  <c:v>Egypt</c:v>
                </c:pt>
                <c:pt idx="18">
                  <c:v>Zambia</c:v>
                </c:pt>
                <c:pt idx="19">
                  <c:v>Kenya</c:v>
                </c:pt>
              </c:strCache>
            </c:strRef>
          </c:cat>
          <c:val>
            <c:numRef>
              <c:f>'top 20 oda recipients 10yrs'!$C$9:$C$28</c:f>
              <c:numCache>
                <c:formatCode>General</c:formatCode>
                <c:ptCount val="20"/>
                <c:pt idx="0">
                  <c:v>216.66</c:v>
                </c:pt>
                <c:pt idx="1">
                  <c:v>735.84999999999798</c:v>
                </c:pt>
                <c:pt idx="2">
                  <c:v>2108.4899999999998</c:v>
                </c:pt>
                <c:pt idx="3">
                  <c:v>1705.77</c:v>
                </c:pt>
                <c:pt idx="4">
                  <c:v>1408.99</c:v>
                </c:pt>
                <c:pt idx="5">
                  <c:v>2488.8500000000022</c:v>
                </c:pt>
                <c:pt idx="6">
                  <c:v>2515.3700000000022</c:v>
                </c:pt>
                <c:pt idx="7">
                  <c:v>2177.8200000000002</c:v>
                </c:pt>
                <c:pt idx="8">
                  <c:v>1405.76</c:v>
                </c:pt>
                <c:pt idx="9">
                  <c:v>1362.5</c:v>
                </c:pt>
                <c:pt idx="10">
                  <c:v>1457.98</c:v>
                </c:pt>
                <c:pt idx="11">
                  <c:v>1305.32</c:v>
                </c:pt>
                <c:pt idx="12">
                  <c:v>306.56</c:v>
                </c:pt>
                <c:pt idx="13">
                  <c:v>1848.21</c:v>
                </c:pt>
                <c:pt idx="14">
                  <c:v>2279.9699999999998</c:v>
                </c:pt>
                <c:pt idx="15">
                  <c:v>405.74</c:v>
                </c:pt>
                <c:pt idx="16">
                  <c:v>1015.24</c:v>
                </c:pt>
                <c:pt idx="17">
                  <c:v>1422.1299999999999</c:v>
                </c:pt>
                <c:pt idx="18">
                  <c:v>827.45999999999947</c:v>
                </c:pt>
                <c:pt idx="19">
                  <c:v>709.94999999999948</c:v>
                </c:pt>
              </c:numCache>
            </c:numRef>
          </c:val>
        </c:ser>
        <c:ser>
          <c:idx val="2"/>
          <c:order val="2"/>
          <c:cat>
            <c:strRef>
              <c:f>'top 20 oda recipients 10yrs'!$A$9:$A$28</c:f>
              <c:strCache>
                <c:ptCount val="20"/>
                <c:pt idx="0">
                  <c:v>Iraq</c:v>
                </c:pt>
                <c:pt idx="1">
                  <c:v>Afghanistan</c:v>
                </c:pt>
                <c:pt idx="2">
                  <c:v>Viet Nam</c:v>
                </c:pt>
                <c:pt idx="3">
                  <c:v>Ethiopia</c:v>
                </c:pt>
                <c:pt idx="4">
                  <c:v>Tanzania</c:v>
                </c:pt>
                <c:pt idx="5">
                  <c:v>Pakistan</c:v>
                </c:pt>
                <c:pt idx="6">
                  <c:v>India</c:v>
                </c:pt>
                <c:pt idx="7">
                  <c:v>China</c:v>
                </c:pt>
                <c:pt idx="8">
                  <c:v>Palestine/OPT</c:v>
                </c:pt>
                <c:pt idx="9">
                  <c:v>Mozambique</c:v>
                </c:pt>
                <c:pt idx="10">
                  <c:v>Bangladesh</c:v>
                </c:pt>
                <c:pt idx="11">
                  <c:v>Uganda</c:v>
                </c:pt>
                <c:pt idx="12">
                  <c:v>Sudan</c:v>
                </c:pt>
                <c:pt idx="13">
                  <c:v>Indonesia</c:v>
                </c:pt>
                <c:pt idx="14">
                  <c:v>Serbia</c:v>
                </c:pt>
                <c:pt idx="15">
                  <c:v>DRC</c:v>
                </c:pt>
                <c:pt idx="16">
                  <c:v>Ghana</c:v>
                </c:pt>
                <c:pt idx="17">
                  <c:v>Egypt</c:v>
                </c:pt>
                <c:pt idx="18">
                  <c:v>Zambia</c:v>
                </c:pt>
                <c:pt idx="19">
                  <c:v>Kenya</c:v>
                </c:pt>
              </c:strCache>
            </c:strRef>
          </c:cat>
          <c:val>
            <c:numRef>
              <c:f>'top 20 oda recipients 10yrs'!$D$9:$D$28</c:f>
              <c:numCache>
                <c:formatCode>General</c:formatCode>
                <c:ptCount val="20"/>
                <c:pt idx="0">
                  <c:v>179.72</c:v>
                </c:pt>
                <c:pt idx="1">
                  <c:v>1932.35</c:v>
                </c:pt>
                <c:pt idx="2">
                  <c:v>1850.12</c:v>
                </c:pt>
                <c:pt idx="3">
                  <c:v>1880.98</c:v>
                </c:pt>
                <c:pt idx="4">
                  <c:v>1520.29</c:v>
                </c:pt>
                <c:pt idx="5">
                  <c:v>2703.66</c:v>
                </c:pt>
                <c:pt idx="6">
                  <c:v>2427.04</c:v>
                </c:pt>
                <c:pt idx="7">
                  <c:v>2004.84</c:v>
                </c:pt>
                <c:pt idx="8">
                  <c:v>1344.26</c:v>
                </c:pt>
                <c:pt idx="9">
                  <c:v>1820.6</c:v>
                </c:pt>
                <c:pt idx="10">
                  <c:v>1145.21</c:v>
                </c:pt>
                <c:pt idx="11">
                  <c:v>1064.3</c:v>
                </c:pt>
                <c:pt idx="12">
                  <c:v>439.7</c:v>
                </c:pt>
                <c:pt idx="13">
                  <c:v>1550.1799999999998</c:v>
                </c:pt>
                <c:pt idx="14">
                  <c:v>1025.1799999999998</c:v>
                </c:pt>
                <c:pt idx="15">
                  <c:v>1584.36</c:v>
                </c:pt>
                <c:pt idx="16">
                  <c:v>910.68999999999994</c:v>
                </c:pt>
                <c:pt idx="17">
                  <c:v>1392.6899999999998</c:v>
                </c:pt>
                <c:pt idx="18">
                  <c:v>1144.1899999999998</c:v>
                </c:pt>
                <c:pt idx="19">
                  <c:v>569.79000000000053</c:v>
                </c:pt>
              </c:numCache>
            </c:numRef>
          </c:val>
        </c:ser>
        <c:ser>
          <c:idx val="3"/>
          <c:order val="3"/>
          <c:cat>
            <c:strRef>
              <c:f>'top 20 oda recipients 10yrs'!$A$9:$A$28</c:f>
              <c:strCache>
                <c:ptCount val="20"/>
                <c:pt idx="0">
                  <c:v>Iraq</c:v>
                </c:pt>
                <c:pt idx="1">
                  <c:v>Afghanistan</c:v>
                </c:pt>
                <c:pt idx="2">
                  <c:v>Viet Nam</c:v>
                </c:pt>
                <c:pt idx="3">
                  <c:v>Ethiopia</c:v>
                </c:pt>
                <c:pt idx="4">
                  <c:v>Tanzania</c:v>
                </c:pt>
                <c:pt idx="5">
                  <c:v>Pakistan</c:v>
                </c:pt>
                <c:pt idx="6">
                  <c:v>India</c:v>
                </c:pt>
                <c:pt idx="7">
                  <c:v>China</c:v>
                </c:pt>
                <c:pt idx="8">
                  <c:v>Palestine/OPT</c:v>
                </c:pt>
                <c:pt idx="9">
                  <c:v>Mozambique</c:v>
                </c:pt>
                <c:pt idx="10">
                  <c:v>Bangladesh</c:v>
                </c:pt>
                <c:pt idx="11">
                  <c:v>Uganda</c:v>
                </c:pt>
                <c:pt idx="12">
                  <c:v>Sudan</c:v>
                </c:pt>
                <c:pt idx="13">
                  <c:v>Indonesia</c:v>
                </c:pt>
                <c:pt idx="14">
                  <c:v>Serbia</c:v>
                </c:pt>
                <c:pt idx="15">
                  <c:v>DRC</c:v>
                </c:pt>
                <c:pt idx="16">
                  <c:v>Ghana</c:v>
                </c:pt>
                <c:pt idx="17">
                  <c:v>Egypt</c:v>
                </c:pt>
                <c:pt idx="18">
                  <c:v>Zambia</c:v>
                </c:pt>
                <c:pt idx="19">
                  <c:v>Kenya</c:v>
                </c:pt>
              </c:strCache>
            </c:strRef>
          </c:cat>
          <c:val>
            <c:numRef>
              <c:f>'top 20 oda recipients 10yrs'!$E$9:$E$28</c:f>
              <c:numCache>
                <c:formatCode>General</c:formatCode>
                <c:ptCount val="20"/>
                <c:pt idx="0">
                  <c:v>2783.3900000000012</c:v>
                </c:pt>
                <c:pt idx="1">
                  <c:v>2062.9499999999998</c:v>
                </c:pt>
                <c:pt idx="2">
                  <c:v>2247.21</c:v>
                </c:pt>
                <c:pt idx="3">
                  <c:v>2032.31</c:v>
                </c:pt>
                <c:pt idx="4">
                  <c:v>2198.8100000000022</c:v>
                </c:pt>
                <c:pt idx="5">
                  <c:v>486.04999999999995</c:v>
                </c:pt>
                <c:pt idx="6">
                  <c:v>785.93000000000006</c:v>
                </c:pt>
                <c:pt idx="7">
                  <c:v>1625.8799999999999</c:v>
                </c:pt>
                <c:pt idx="8">
                  <c:v>1298.47</c:v>
                </c:pt>
                <c:pt idx="9">
                  <c:v>1400</c:v>
                </c:pt>
                <c:pt idx="10">
                  <c:v>1711.1</c:v>
                </c:pt>
                <c:pt idx="11">
                  <c:v>1313.09</c:v>
                </c:pt>
                <c:pt idx="12">
                  <c:v>819.51</c:v>
                </c:pt>
                <c:pt idx="13">
                  <c:v>1366.29</c:v>
                </c:pt>
                <c:pt idx="14">
                  <c:v>1504.3899999999999</c:v>
                </c:pt>
                <c:pt idx="15">
                  <c:v>766.23999999999978</c:v>
                </c:pt>
                <c:pt idx="16">
                  <c:v>1197.0899999999999</c:v>
                </c:pt>
                <c:pt idx="17">
                  <c:v>1002.4399999999994</c:v>
                </c:pt>
                <c:pt idx="18">
                  <c:v>683.81</c:v>
                </c:pt>
                <c:pt idx="19">
                  <c:v>675.63</c:v>
                </c:pt>
              </c:numCache>
            </c:numRef>
          </c:val>
        </c:ser>
        <c:ser>
          <c:idx val="4"/>
          <c:order val="4"/>
          <c:cat>
            <c:strRef>
              <c:f>'top 20 oda recipients 10yrs'!$A$9:$A$28</c:f>
              <c:strCache>
                <c:ptCount val="20"/>
                <c:pt idx="0">
                  <c:v>Iraq</c:v>
                </c:pt>
                <c:pt idx="1">
                  <c:v>Afghanistan</c:v>
                </c:pt>
                <c:pt idx="2">
                  <c:v>Viet Nam</c:v>
                </c:pt>
                <c:pt idx="3">
                  <c:v>Ethiopia</c:v>
                </c:pt>
                <c:pt idx="4">
                  <c:v>Tanzania</c:v>
                </c:pt>
                <c:pt idx="5">
                  <c:v>Pakistan</c:v>
                </c:pt>
                <c:pt idx="6">
                  <c:v>India</c:v>
                </c:pt>
                <c:pt idx="7">
                  <c:v>China</c:v>
                </c:pt>
                <c:pt idx="8">
                  <c:v>Palestine/OPT</c:v>
                </c:pt>
                <c:pt idx="9">
                  <c:v>Mozambique</c:v>
                </c:pt>
                <c:pt idx="10">
                  <c:v>Bangladesh</c:v>
                </c:pt>
                <c:pt idx="11">
                  <c:v>Uganda</c:v>
                </c:pt>
                <c:pt idx="12">
                  <c:v>Sudan</c:v>
                </c:pt>
                <c:pt idx="13">
                  <c:v>Indonesia</c:v>
                </c:pt>
                <c:pt idx="14">
                  <c:v>Serbia</c:v>
                </c:pt>
                <c:pt idx="15">
                  <c:v>DRC</c:v>
                </c:pt>
                <c:pt idx="16">
                  <c:v>Ghana</c:v>
                </c:pt>
                <c:pt idx="17">
                  <c:v>Egypt</c:v>
                </c:pt>
                <c:pt idx="18">
                  <c:v>Zambia</c:v>
                </c:pt>
                <c:pt idx="19">
                  <c:v>Kenya</c:v>
                </c:pt>
              </c:strCache>
            </c:strRef>
          </c:cat>
          <c:val>
            <c:numRef>
              <c:f>'top 20 oda recipients 10yrs'!$F$9:$F$28</c:f>
              <c:numCache>
                <c:formatCode>General</c:formatCode>
                <c:ptCount val="20"/>
                <c:pt idx="0">
                  <c:v>5117.6100000000024</c:v>
                </c:pt>
                <c:pt idx="1">
                  <c:v>2713.8900000000012</c:v>
                </c:pt>
                <c:pt idx="2">
                  <c:v>2119.12</c:v>
                </c:pt>
                <c:pt idx="3">
                  <c:v>2015.42</c:v>
                </c:pt>
                <c:pt idx="4">
                  <c:v>1992.47</c:v>
                </c:pt>
                <c:pt idx="5">
                  <c:v>1621.09</c:v>
                </c:pt>
                <c:pt idx="6">
                  <c:v>893.69</c:v>
                </c:pt>
                <c:pt idx="7">
                  <c:v>1898.01</c:v>
                </c:pt>
                <c:pt idx="8">
                  <c:v>1357.45</c:v>
                </c:pt>
                <c:pt idx="9">
                  <c:v>1520.23</c:v>
                </c:pt>
                <c:pt idx="10">
                  <c:v>1655.3799999999999</c:v>
                </c:pt>
                <c:pt idx="11">
                  <c:v>1460.46</c:v>
                </c:pt>
                <c:pt idx="12">
                  <c:v>1190.6099999999999</c:v>
                </c:pt>
                <c:pt idx="13">
                  <c:v>219.06</c:v>
                </c:pt>
                <c:pt idx="14">
                  <c:v>1402.53</c:v>
                </c:pt>
                <c:pt idx="15">
                  <c:v>1259.95</c:v>
                </c:pt>
                <c:pt idx="16">
                  <c:v>1262.3200000000002</c:v>
                </c:pt>
                <c:pt idx="17">
                  <c:v>1537.34</c:v>
                </c:pt>
                <c:pt idx="18">
                  <c:v>939.71</c:v>
                </c:pt>
                <c:pt idx="19">
                  <c:v>727.27000000000055</c:v>
                </c:pt>
              </c:numCache>
            </c:numRef>
          </c:val>
        </c:ser>
        <c:ser>
          <c:idx val="5"/>
          <c:order val="5"/>
          <c:cat>
            <c:strRef>
              <c:f>'top 20 oda recipients 10yrs'!$A$9:$A$28</c:f>
              <c:strCache>
                <c:ptCount val="20"/>
                <c:pt idx="0">
                  <c:v>Iraq</c:v>
                </c:pt>
                <c:pt idx="1">
                  <c:v>Afghanistan</c:v>
                </c:pt>
                <c:pt idx="2">
                  <c:v>Viet Nam</c:v>
                </c:pt>
                <c:pt idx="3">
                  <c:v>Ethiopia</c:v>
                </c:pt>
                <c:pt idx="4">
                  <c:v>Tanzania</c:v>
                </c:pt>
                <c:pt idx="5">
                  <c:v>Pakistan</c:v>
                </c:pt>
                <c:pt idx="6">
                  <c:v>India</c:v>
                </c:pt>
                <c:pt idx="7">
                  <c:v>China</c:v>
                </c:pt>
                <c:pt idx="8">
                  <c:v>Palestine/OPT</c:v>
                </c:pt>
                <c:pt idx="9">
                  <c:v>Mozambique</c:v>
                </c:pt>
                <c:pt idx="10">
                  <c:v>Bangladesh</c:v>
                </c:pt>
                <c:pt idx="11">
                  <c:v>Uganda</c:v>
                </c:pt>
                <c:pt idx="12">
                  <c:v>Sudan</c:v>
                </c:pt>
                <c:pt idx="13">
                  <c:v>Indonesia</c:v>
                </c:pt>
                <c:pt idx="14">
                  <c:v>Serbia</c:v>
                </c:pt>
                <c:pt idx="15">
                  <c:v>DRC</c:v>
                </c:pt>
                <c:pt idx="16">
                  <c:v>Ghana</c:v>
                </c:pt>
                <c:pt idx="17">
                  <c:v>Egypt</c:v>
                </c:pt>
                <c:pt idx="18">
                  <c:v>Zambia</c:v>
                </c:pt>
                <c:pt idx="19">
                  <c:v>Kenya</c:v>
                </c:pt>
              </c:strCache>
            </c:strRef>
          </c:cat>
          <c:val>
            <c:numRef>
              <c:f>'top 20 oda recipients 10yrs'!$G$9:$G$28</c:f>
              <c:numCache>
                <c:formatCode>General</c:formatCode>
                <c:ptCount val="20"/>
                <c:pt idx="0">
                  <c:v>8825.1</c:v>
                </c:pt>
                <c:pt idx="1">
                  <c:v>3216.1</c:v>
                </c:pt>
                <c:pt idx="2">
                  <c:v>2178.36</c:v>
                </c:pt>
                <c:pt idx="3">
                  <c:v>2169.27</c:v>
                </c:pt>
                <c:pt idx="4">
                  <c:v>1757.73</c:v>
                </c:pt>
                <c:pt idx="5">
                  <c:v>1885.56</c:v>
                </c:pt>
                <c:pt idx="6">
                  <c:v>2140.62</c:v>
                </c:pt>
                <c:pt idx="7">
                  <c:v>2007.83</c:v>
                </c:pt>
                <c:pt idx="8">
                  <c:v>1333.8</c:v>
                </c:pt>
                <c:pt idx="9">
                  <c:v>1548.09</c:v>
                </c:pt>
                <c:pt idx="10">
                  <c:v>1529.85</c:v>
                </c:pt>
                <c:pt idx="11">
                  <c:v>1395.06</c:v>
                </c:pt>
                <c:pt idx="12">
                  <c:v>2113.8900000000012</c:v>
                </c:pt>
                <c:pt idx="13">
                  <c:v>2289.8999999999996</c:v>
                </c:pt>
                <c:pt idx="14">
                  <c:v>1043.1599999999999</c:v>
                </c:pt>
                <c:pt idx="15">
                  <c:v>1486.6799999999998</c:v>
                </c:pt>
                <c:pt idx="16">
                  <c:v>1249.02</c:v>
                </c:pt>
                <c:pt idx="17">
                  <c:v>942.3</c:v>
                </c:pt>
                <c:pt idx="18">
                  <c:v>976.38999999999987</c:v>
                </c:pt>
                <c:pt idx="19">
                  <c:v>851.72</c:v>
                </c:pt>
              </c:numCache>
            </c:numRef>
          </c:val>
        </c:ser>
        <c:ser>
          <c:idx val="6"/>
          <c:order val="6"/>
          <c:cat>
            <c:strRef>
              <c:f>'top 20 oda recipients 10yrs'!$A$9:$A$28</c:f>
              <c:strCache>
                <c:ptCount val="20"/>
                <c:pt idx="0">
                  <c:v>Iraq</c:v>
                </c:pt>
                <c:pt idx="1">
                  <c:v>Afghanistan</c:v>
                </c:pt>
                <c:pt idx="2">
                  <c:v>Viet Nam</c:v>
                </c:pt>
                <c:pt idx="3">
                  <c:v>Ethiopia</c:v>
                </c:pt>
                <c:pt idx="4">
                  <c:v>Tanzania</c:v>
                </c:pt>
                <c:pt idx="5">
                  <c:v>Pakistan</c:v>
                </c:pt>
                <c:pt idx="6">
                  <c:v>India</c:v>
                </c:pt>
                <c:pt idx="7">
                  <c:v>China</c:v>
                </c:pt>
                <c:pt idx="8">
                  <c:v>Palestine/OPT</c:v>
                </c:pt>
                <c:pt idx="9">
                  <c:v>Mozambique</c:v>
                </c:pt>
                <c:pt idx="10">
                  <c:v>Bangladesh</c:v>
                </c:pt>
                <c:pt idx="11">
                  <c:v>Uganda</c:v>
                </c:pt>
                <c:pt idx="12">
                  <c:v>Sudan</c:v>
                </c:pt>
                <c:pt idx="13">
                  <c:v>Indonesia</c:v>
                </c:pt>
                <c:pt idx="14">
                  <c:v>Serbia</c:v>
                </c:pt>
                <c:pt idx="15">
                  <c:v>DRC</c:v>
                </c:pt>
                <c:pt idx="16">
                  <c:v>Ghana</c:v>
                </c:pt>
                <c:pt idx="17">
                  <c:v>Egypt</c:v>
                </c:pt>
                <c:pt idx="18">
                  <c:v>Zambia</c:v>
                </c:pt>
                <c:pt idx="19">
                  <c:v>Kenya</c:v>
                </c:pt>
              </c:strCache>
            </c:strRef>
          </c:cat>
          <c:val>
            <c:numRef>
              <c:f>'top 20 oda recipients 10yrs'!$H$9:$H$28</c:f>
              <c:numCache>
                <c:formatCode>General</c:formatCode>
                <c:ptCount val="20"/>
                <c:pt idx="0">
                  <c:v>5875.93</c:v>
                </c:pt>
                <c:pt idx="1">
                  <c:v>3270.46</c:v>
                </c:pt>
                <c:pt idx="2">
                  <c:v>2088.04</c:v>
                </c:pt>
                <c:pt idx="3">
                  <c:v>2085.3700000000022</c:v>
                </c:pt>
                <c:pt idx="4">
                  <c:v>2025.99</c:v>
                </c:pt>
                <c:pt idx="5">
                  <c:v>2383.12</c:v>
                </c:pt>
                <c:pt idx="6">
                  <c:v>1552.35</c:v>
                </c:pt>
                <c:pt idx="7">
                  <c:v>1427.08</c:v>
                </c:pt>
                <c:pt idx="8">
                  <c:v>1674.22</c:v>
                </c:pt>
                <c:pt idx="9">
                  <c:v>1696.11</c:v>
                </c:pt>
                <c:pt idx="10">
                  <c:v>1363.31</c:v>
                </c:pt>
                <c:pt idx="11">
                  <c:v>1698.77</c:v>
                </c:pt>
                <c:pt idx="12">
                  <c:v>2296.23</c:v>
                </c:pt>
                <c:pt idx="13">
                  <c:v>1374.61</c:v>
                </c:pt>
                <c:pt idx="14">
                  <c:v>1032.3599999999999</c:v>
                </c:pt>
                <c:pt idx="15">
                  <c:v>1371.5600000000002</c:v>
                </c:pt>
                <c:pt idx="16">
                  <c:v>1283.21</c:v>
                </c:pt>
                <c:pt idx="17">
                  <c:v>790.03</c:v>
                </c:pt>
                <c:pt idx="18">
                  <c:v>926.62000000000012</c:v>
                </c:pt>
                <c:pt idx="19">
                  <c:v>993.02</c:v>
                </c:pt>
              </c:numCache>
            </c:numRef>
          </c:val>
        </c:ser>
        <c:ser>
          <c:idx val="7"/>
          <c:order val="7"/>
          <c:cat>
            <c:strRef>
              <c:f>'top 20 oda recipients 10yrs'!$A$9:$A$28</c:f>
              <c:strCache>
                <c:ptCount val="20"/>
                <c:pt idx="0">
                  <c:v>Iraq</c:v>
                </c:pt>
                <c:pt idx="1">
                  <c:v>Afghanistan</c:v>
                </c:pt>
                <c:pt idx="2">
                  <c:v>Viet Nam</c:v>
                </c:pt>
                <c:pt idx="3">
                  <c:v>Ethiopia</c:v>
                </c:pt>
                <c:pt idx="4">
                  <c:v>Tanzania</c:v>
                </c:pt>
                <c:pt idx="5">
                  <c:v>Pakistan</c:v>
                </c:pt>
                <c:pt idx="6">
                  <c:v>India</c:v>
                </c:pt>
                <c:pt idx="7">
                  <c:v>China</c:v>
                </c:pt>
                <c:pt idx="8">
                  <c:v>Palestine/OPT</c:v>
                </c:pt>
                <c:pt idx="9">
                  <c:v>Mozambique</c:v>
                </c:pt>
                <c:pt idx="10">
                  <c:v>Bangladesh</c:v>
                </c:pt>
                <c:pt idx="11">
                  <c:v>Uganda</c:v>
                </c:pt>
                <c:pt idx="12">
                  <c:v>Sudan</c:v>
                </c:pt>
                <c:pt idx="13">
                  <c:v>Indonesia</c:v>
                </c:pt>
                <c:pt idx="14">
                  <c:v>Serbia</c:v>
                </c:pt>
                <c:pt idx="15">
                  <c:v>DRC</c:v>
                </c:pt>
                <c:pt idx="16">
                  <c:v>Ghana</c:v>
                </c:pt>
                <c:pt idx="17">
                  <c:v>Egypt</c:v>
                </c:pt>
                <c:pt idx="18">
                  <c:v>Zambia</c:v>
                </c:pt>
                <c:pt idx="19">
                  <c:v>Kenya</c:v>
                </c:pt>
              </c:strCache>
            </c:strRef>
          </c:cat>
          <c:val>
            <c:numRef>
              <c:f>'top 20 oda recipients 10yrs'!$I$9:$I$28</c:f>
              <c:numCache>
                <c:formatCode>General</c:formatCode>
                <c:ptCount val="20"/>
                <c:pt idx="0">
                  <c:v>4453.96</c:v>
                </c:pt>
                <c:pt idx="1">
                  <c:v>4067.4900000000002</c:v>
                </c:pt>
                <c:pt idx="2">
                  <c:v>2685.08</c:v>
                </c:pt>
                <c:pt idx="3">
                  <c:v>2668.24</c:v>
                </c:pt>
                <c:pt idx="4">
                  <c:v>2285.0500000000002</c:v>
                </c:pt>
                <c:pt idx="5">
                  <c:v>2327.15</c:v>
                </c:pt>
                <c:pt idx="6">
                  <c:v>1413.1299999999999</c:v>
                </c:pt>
                <c:pt idx="7">
                  <c:v>1598.1299999999999</c:v>
                </c:pt>
                <c:pt idx="8">
                  <c:v>1994.84</c:v>
                </c:pt>
                <c:pt idx="9">
                  <c:v>1878.1799999999998</c:v>
                </c:pt>
                <c:pt idx="10">
                  <c:v>1560.09</c:v>
                </c:pt>
                <c:pt idx="11">
                  <c:v>1813.91</c:v>
                </c:pt>
                <c:pt idx="12">
                  <c:v>2206.6200000000003</c:v>
                </c:pt>
                <c:pt idx="13">
                  <c:v>884.42</c:v>
                </c:pt>
                <c:pt idx="14">
                  <c:v>897.5</c:v>
                </c:pt>
                <c:pt idx="15">
                  <c:v>1173.6199999999999</c:v>
                </c:pt>
                <c:pt idx="16">
                  <c:v>1209.31</c:v>
                </c:pt>
                <c:pt idx="17">
                  <c:v>974.99</c:v>
                </c:pt>
                <c:pt idx="18">
                  <c:v>982.27000000000055</c:v>
                </c:pt>
                <c:pt idx="19">
                  <c:v>1350.77</c:v>
                </c:pt>
              </c:numCache>
            </c:numRef>
          </c:val>
        </c:ser>
        <c:ser>
          <c:idx val="8"/>
          <c:order val="8"/>
          <c:cat>
            <c:strRef>
              <c:f>'top 20 oda recipients 10yrs'!$A$9:$A$28</c:f>
              <c:strCache>
                <c:ptCount val="20"/>
                <c:pt idx="0">
                  <c:v>Iraq</c:v>
                </c:pt>
                <c:pt idx="1">
                  <c:v>Afghanistan</c:v>
                </c:pt>
                <c:pt idx="2">
                  <c:v>Viet Nam</c:v>
                </c:pt>
                <c:pt idx="3">
                  <c:v>Ethiopia</c:v>
                </c:pt>
                <c:pt idx="4">
                  <c:v>Tanzania</c:v>
                </c:pt>
                <c:pt idx="5">
                  <c:v>Pakistan</c:v>
                </c:pt>
                <c:pt idx="6">
                  <c:v>India</c:v>
                </c:pt>
                <c:pt idx="7">
                  <c:v>China</c:v>
                </c:pt>
                <c:pt idx="8">
                  <c:v>Palestine/OPT</c:v>
                </c:pt>
                <c:pt idx="9">
                  <c:v>Mozambique</c:v>
                </c:pt>
                <c:pt idx="10">
                  <c:v>Bangladesh</c:v>
                </c:pt>
                <c:pt idx="11">
                  <c:v>Uganda</c:v>
                </c:pt>
                <c:pt idx="12">
                  <c:v>Sudan</c:v>
                </c:pt>
                <c:pt idx="13">
                  <c:v>Indonesia</c:v>
                </c:pt>
                <c:pt idx="14">
                  <c:v>Serbia</c:v>
                </c:pt>
                <c:pt idx="15">
                  <c:v>DRC</c:v>
                </c:pt>
                <c:pt idx="16">
                  <c:v>Ghana</c:v>
                </c:pt>
                <c:pt idx="17">
                  <c:v>Egypt</c:v>
                </c:pt>
                <c:pt idx="18">
                  <c:v>Zambia</c:v>
                </c:pt>
                <c:pt idx="19">
                  <c:v>Kenya</c:v>
                </c:pt>
              </c:strCache>
            </c:strRef>
          </c:cat>
          <c:val>
            <c:numRef>
              <c:f>'top 20 oda recipients 10yrs'!$J$9:$J$28</c:f>
              <c:numCache>
                <c:formatCode>General</c:formatCode>
                <c:ptCount val="20"/>
                <c:pt idx="0">
                  <c:v>3255.2400000000007</c:v>
                </c:pt>
                <c:pt idx="1">
                  <c:v>4858.38</c:v>
                </c:pt>
                <c:pt idx="2">
                  <c:v>2544.3500000000022</c:v>
                </c:pt>
                <c:pt idx="3">
                  <c:v>3313.71</c:v>
                </c:pt>
                <c:pt idx="4">
                  <c:v>2329.5300000000002</c:v>
                </c:pt>
                <c:pt idx="5">
                  <c:v>1534.84</c:v>
                </c:pt>
                <c:pt idx="6">
                  <c:v>2113.8100000000022</c:v>
                </c:pt>
                <c:pt idx="7">
                  <c:v>1423.79</c:v>
                </c:pt>
                <c:pt idx="8">
                  <c:v>2560.17</c:v>
                </c:pt>
                <c:pt idx="9">
                  <c:v>1996.03</c:v>
                </c:pt>
                <c:pt idx="10">
                  <c:v>2055.23</c:v>
                </c:pt>
                <c:pt idx="11">
                  <c:v>1639.8799999999999</c:v>
                </c:pt>
                <c:pt idx="12">
                  <c:v>2383.46</c:v>
                </c:pt>
                <c:pt idx="13">
                  <c:v>1224.1899999999998</c:v>
                </c:pt>
                <c:pt idx="14">
                  <c:v>973.11</c:v>
                </c:pt>
                <c:pt idx="15">
                  <c:v>1638.42</c:v>
                </c:pt>
                <c:pt idx="16">
                  <c:v>1295.8499999999999</c:v>
                </c:pt>
                <c:pt idx="17">
                  <c:v>1165.83</c:v>
                </c:pt>
                <c:pt idx="18">
                  <c:v>1111.21</c:v>
                </c:pt>
                <c:pt idx="19">
                  <c:v>1360.52</c:v>
                </c:pt>
              </c:numCache>
            </c:numRef>
          </c:val>
        </c:ser>
        <c:ser>
          <c:idx val="9"/>
          <c:order val="9"/>
          <c:cat>
            <c:strRef>
              <c:f>'top 20 oda recipients 10yrs'!$A$9:$A$28</c:f>
              <c:strCache>
                <c:ptCount val="20"/>
                <c:pt idx="0">
                  <c:v>Iraq</c:v>
                </c:pt>
                <c:pt idx="1">
                  <c:v>Afghanistan</c:v>
                </c:pt>
                <c:pt idx="2">
                  <c:v>Viet Nam</c:v>
                </c:pt>
                <c:pt idx="3">
                  <c:v>Ethiopia</c:v>
                </c:pt>
                <c:pt idx="4">
                  <c:v>Tanzania</c:v>
                </c:pt>
                <c:pt idx="5">
                  <c:v>Pakistan</c:v>
                </c:pt>
                <c:pt idx="6">
                  <c:v>India</c:v>
                </c:pt>
                <c:pt idx="7">
                  <c:v>China</c:v>
                </c:pt>
                <c:pt idx="8">
                  <c:v>Palestine/OPT</c:v>
                </c:pt>
                <c:pt idx="9">
                  <c:v>Mozambique</c:v>
                </c:pt>
                <c:pt idx="10">
                  <c:v>Bangladesh</c:v>
                </c:pt>
                <c:pt idx="11">
                  <c:v>Uganda</c:v>
                </c:pt>
                <c:pt idx="12">
                  <c:v>Sudan</c:v>
                </c:pt>
                <c:pt idx="13">
                  <c:v>Indonesia</c:v>
                </c:pt>
                <c:pt idx="14">
                  <c:v>Serbia</c:v>
                </c:pt>
                <c:pt idx="15">
                  <c:v>DRC</c:v>
                </c:pt>
                <c:pt idx="16">
                  <c:v>Ghana</c:v>
                </c:pt>
                <c:pt idx="17">
                  <c:v>Egypt</c:v>
                </c:pt>
                <c:pt idx="18">
                  <c:v>Zambia</c:v>
                </c:pt>
                <c:pt idx="19">
                  <c:v>Kenya</c:v>
                </c:pt>
              </c:strCache>
            </c:strRef>
          </c:cat>
          <c:val>
            <c:numRef>
              <c:f>'top 20 oda recipients 10yrs'!$K$9:$K$28</c:f>
              <c:numCache>
                <c:formatCode>General</c:formatCode>
                <c:ptCount val="20"/>
                <c:pt idx="0">
                  <c:v>2786.8500000000022</c:v>
                </c:pt>
                <c:pt idx="1">
                  <c:v>6183.83</c:v>
                </c:pt>
                <c:pt idx="2">
                  <c:v>3717.32</c:v>
                </c:pt>
                <c:pt idx="3">
                  <c:v>3940.02</c:v>
                </c:pt>
                <c:pt idx="4">
                  <c:v>3034.11</c:v>
                </c:pt>
                <c:pt idx="5">
                  <c:v>2850.6</c:v>
                </c:pt>
                <c:pt idx="6">
                  <c:v>2459.5</c:v>
                </c:pt>
                <c:pt idx="7">
                  <c:v>1167.02</c:v>
                </c:pt>
                <c:pt idx="8">
                  <c:v>3103.56</c:v>
                </c:pt>
                <c:pt idx="9">
                  <c:v>2085.23</c:v>
                </c:pt>
                <c:pt idx="10">
                  <c:v>1297.21</c:v>
                </c:pt>
                <c:pt idx="11">
                  <c:v>1846.6899999999998</c:v>
                </c:pt>
                <c:pt idx="12">
                  <c:v>2356.06</c:v>
                </c:pt>
                <c:pt idx="13">
                  <c:v>1162.5999999999999</c:v>
                </c:pt>
                <c:pt idx="14">
                  <c:v>627.45999999999947</c:v>
                </c:pt>
                <c:pt idx="15">
                  <c:v>2289.2599999999998</c:v>
                </c:pt>
                <c:pt idx="16">
                  <c:v>1629.3899999999999</c:v>
                </c:pt>
                <c:pt idx="17">
                  <c:v>818.94999999999948</c:v>
                </c:pt>
                <c:pt idx="18">
                  <c:v>1302.1799999999998</c:v>
                </c:pt>
                <c:pt idx="19">
                  <c:v>1825.92</c:v>
                </c:pt>
              </c:numCache>
            </c:numRef>
          </c:val>
        </c:ser>
        <c:overlap val="100"/>
        <c:axId val="82168448"/>
        <c:axId val="103058816"/>
      </c:barChart>
      <c:catAx>
        <c:axId val="821684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103058816"/>
        <c:crosses val="autoZero"/>
        <c:auto val="1"/>
        <c:lblAlgn val="ctr"/>
        <c:lblOffset val="100"/>
      </c:catAx>
      <c:valAx>
        <c:axId val="1030588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US$ </a:t>
                </a:r>
                <a:r>
                  <a:rPr lang="en-US" dirty="0" smtClean="0"/>
                  <a:t>million </a:t>
                </a:r>
                <a:r>
                  <a:rPr lang="en-US" dirty="0"/>
                  <a:t>(constant 2008 prices)</a:t>
                </a:r>
              </a:p>
            </c:rich>
          </c:tx>
          <c:layout/>
        </c:title>
        <c:numFmt formatCode="#,##0" sourceLinked="0"/>
        <c:tickLblPos val="nextTo"/>
        <c:crossAx val="82168448"/>
        <c:crosses val="autoZero"/>
        <c:crossBetween val="between"/>
      </c:valAx>
      <c:spPr>
        <a:solidFill>
          <a:srgbClr val="0D0D0D"/>
        </a:solidFill>
      </c:spPr>
    </c:plotArea>
    <c:plotVisOnly val="1"/>
    <c:dispBlanksAs val="gap"/>
  </c:chart>
  <c:spPr>
    <a:solidFill>
      <a:srgbClr val="0D0D0D"/>
    </a:solidFill>
  </c:sp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/>
              <a:t>2009</a:t>
            </a:r>
          </a:p>
        </c:rich>
      </c:tx>
      <c:layout>
        <c:manualLayout>
          <c:xMode val="edge"/>
          <c:yMode val="edge"/>
          <c:x val="0.13074635856579675"/>
          <c:y val="0.11925823405974655"/>
        </c:manualLayout>
      </c:layout>
    </c:title>
    <c:plotArea>
      <c:layout>
        <c:manualLayout>
          <c:layoutTarget val="inner"/>
          <c:xMode val="edge"/>
          <c:yMode val="edge"/>
          <c:x val="0.30569881889763906"/>
          <c:y val="0.14138451443569552"/>
          <c:w val="0.45249146981627297"/>
          <c:h val="0.75415244969379158"/>
        </c:manualLayout>
      </c:layout>
      <c:pieChart>
        <c:varyColors val="1"/>
        <c:ser>
          <c:idx val="0"/>
          <c:order val="0"/>
          <c:spPr>
            <a:solidFill>
              <a:srgbClr val="FB9525"/>
            </a:solidFill>
          </c:spPr>
          <c:explosion val="21"/>
          <c:dPt>
            <c:idx val="0"/>
            <c:explosion val="0"/>
          </c:dPt>
          <c:dPt>
            <c:idx val="1"/>
            <c:spPr>
              <a:solidFill>
                <a:srgbClr val="68B6B8"/>
              </a:solidFill>
            </c:spPr>
          </c:dPt>
          <c:dLbls>
            <c:dLbl>
              <c:idx val="1"/>
              <c:layout>
                <c:manualLayout>
                  <c:x val="-7.1147430564355726E-2"/>
                  <c:y val="-0.24395560711120448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Bangladesh!$A$2:$A$3</c:f>
              <c:strCache>
                <c:ptCount val="2"/>
                <c:pt idx="0">
                  <c:v>Prevention and preparedness</c:v>
                </c:pt>
                <c:pt idx="1">
                  <c:v>All other HA</c:v>
                </c:pt>
              </c:strCache>
            </c:strRef>
          </c:cat>
          <c:val>
            <c:numRef>
              <c:f>Bangladesh!$F$2:$F$3</c:f>
              <c:numCache>
                <c:formatCode>0.0</c:formatCode>
                <c:ptCount val="2"/>
                <c:pt idx="0">
                  <c:v>26.160112246121866</c:v>
                </c:pt>
                <c:pt idx="1">
                  <c:v>73.275104710419058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clrMapOvr bg1="dk1" tx1="lt1" bg2="dk2" tx2="lt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Haiti!$A$2</c:f>
              <c:strCache>
                <c:ptCount val="1"/>
                <c:pt idx="0">
                  <c:v>Disaster prevention and preparedness</c:v>
                </c:pt>
              </c:strCache>
            </c:strRef>
          </c:tx>
          <c:spPr>
            <a:solidFill>
              <a:srgbClr val="68B6B8"/>
            </a:solidFill>
          </c:spPr>
          <c:dLbls>
            <c:dLbl>
              <c:idx val="0"/>
              <c:layout>
                <c:manualLayout>
                  <c:x val="-2.618657937806874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US$0.6m</a:t>
                    </a:r>
                  </a:p>
                </c:rich>
              </c:tx>
              <c:dLblPos val="outEnd"/>
              <c:showVal val="1"/>
            </c:dLbl>
            <c:dLbl>
              <c:idx val="1"/>
              <c:layout>
                <c:manualLayout>
                  <c:x val="-2.182214948172417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US$1.4m</a:t>
                    </a:r>
                  </a:p>
                </c:rich>
              </c:tx>
              <c:dLblPos val="outEnd"/>
              <c:showVal val="1"/>
            </c:dLbl>
            <c:dLbl>
              <c:idx val="2"/>
              <c:layout>
                <c:manualLayout>
                  <c:x val="-2.618657937806874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US$3.8m</a:t>
                    </a:r>
                  </a:p>
                </c:rich>
              </c:tx>
              <c:dLblPos val="outEnd"/>
              <c:showVal val="1"/>
            </c:dLbl>
            <c:dLbl>
              <c:idx val="3"/>
              <c:layout>
                <c:manualLayout>
                  <c:x val="-2.836879432624112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US$6.3m</a:t>
                    </a:r>
                  </a:p>
                </c:rich>
              </c:tx>
              <c:dLblPos val="outEnd"/>
              <c:showVal val="1"/>
            </c:dLbl>
            <c:dLbl>
              <c:idx val="4"/>
              <c:layout>
                <c:manualLayout>
                  <c:x val="-3.273322422258601E-2"/>
                  <c:y val="-3.5954409816734459E-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US$20.7m</a:t>
                    </a:r>
                  </a:p>
                </c:rich>
              </c:tx>
              <c:dLblPos val="outEnd"/>
              <c:showVal val="1"/>
            </c:dLbl>
            <c:dLblPos val="outEnd"/>
            <c:showVal val="1"/>
          </c:dLbls>
          <c:cat>
            <c:numRef>
              <c:f>Haiti!$B$1:$F$1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Haiti!$B$2:$F$2</c:f>
              <c:numCache>
                <c:formatCode>0.0</c:formatCode>
                <c:ptCount val="5"/>
                <c:pt idx="0">
                  <c:v>0.60681656384486349</c:v>
                </c:pt>
                <c:pt idx="1">
                  <c:v>1.4196634748844892</c:v>
                </c:pt>
                <c:pt idx="2">
                  <c:v>3.7832540248461042</c:v>
                </c:pt>
                <c:pt idx="3">
                  <c:v>6.3321863648463745</c:v>
                </c:pt>
                <c:pt idx="4">
                  <c:v>20.680673810522354</c:v>
                </c:pt>
              </c:numCache>
            </c:numRef>
          </c:val>
        </c:ser>
        <c:ser>
          <c:idx val="1"/>
          <c:order val="1"/>
          <c:tx>
            <c:strRef>
              <c:f>Haiti!$A$4</c:f>
              <c:strCache>
                <c:ptCount val="1"/>
                <c:pt idx="0">
                  <c:v>Total HA</c:v>
                </c:pt>
              </c:strCache>
            </c:strRef>
          </c:tx>
          <c:spPr>
            <a:solidFill>
              <a:srgbClr val="FB9525"/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US$172m</a:t>
                    </a:r>
                  </a:p>
                </c:rich>
              </c:tx>
              <c:dLblPos val="outEnd"/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US$64m</a:t>
                    </a:r>
                  </a:p>
                </c:rich>
              </c:tx>
              <c:dLblPos val="outEnd"/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US$40m</a:t>
                    </a:r>
                  </a:p>
                </c:rich>
              </c:tx>
              <c:dLblPos val="outEnd"/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US$187m</a:t>
                    </a:r>
                  </a:p>
                </c:rich>
              </c:tx>
              <c:dLblPos val="outEnd"/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US$142m</a:t>
                    </a:r>
                  </a:p>
                </c:rich>
              </c:tx>
              <c:dLblPos val="outEnd"/>
              <c:showVal val="1"/>
            </c:dLbl>
            <c:dLblPos val="outEnd"/>
            <c:showVal val="1"/>
          </c:dLbls>
          <c:cat>
            <c:numRef>
              <c:f>Haiti!$B$1:$F$1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Haiti!$B$4:$F$4</c:f>
              <c:numCache>
                <c:formatCode>0</c:formatCode>
                <c:ptCount val="5"/>
                <c:pt idx="0">
                  <c:v>172.42228022095409</c:v>
                </c:pt>
                <c:pt idx="1">
                  <c:v>64.062668232701</c:v>
                </c:pt>
                <c:pt idx="2">
                  <c:v>39.631630355906942</c:v>
                </c:pt>
                <c:pt idx="3">
                  <c:v>187.09486267434059</c:v>
                </c:pt>
                <c:pt idx="4">
                  <c:v>141.80919580875278</c:v>
                </c:pt>
              </c:numCache>
            </c:numRef>
          </c:val>
        </c:ser>
        <c:dLbls>
          <c:showVal val="1"/>
        </c:dLbls>
        <c:axId val="129212800"/>
        <c:axId val="129214336"/>
      </c:barChart>
      <c:catAx>
        <c:axId val="129212800"/>
        <c:scaling>
          <c:orientation val="minMax"/>
        </c:scaling>
        <c:axPos val="b"/>
        <c:numFmt formatCode="General" sourceLinked="1"/>
        <c:tickLblPos val="nextTo"/>
        <c:crossAx val="129214336"/>
        <c:crosses val="autoZero"/>
        <c:auto val="1"/>
        <c:lblAlgn val="ctr"/>
        <c:lblOffset val="100"/>
      </c:catAx>
      <c:valAx>
        <c:axId val="129214336"/>
        <c:scaling>
          <c:orientation val="minMax"/>
        </c:scaling>
        <c:delete val="1"/>
        <c:axPos val="l"/>
        <c:numFmt formatCode="0.0" sourceLinked="1"/>
        <c:tickLblPos val="none"/>
        <c:crossAx val="129212800"/>
        <c:crosses val="autoZero"/>
        <c:crossBetween val="between"/>
      </c:valAx>
      <c:spPr>
        <a:noFill/>
        <a:ln w="25400">
          <a:noFill/>
        </a:ln>
      </c:spPr>
    </c:plotArea>
    <c:legend>
      <c:legendPos val="b"/>
    </c:legend>
    <c:plotVisOnly val="1"/>
  </c:chart>
  <c:externalData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clrMapOvr bg1="dk1" tx1="lt1" bg2="dk2" tx2="lt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4375000000000004"/>
          <c:y val="0.1064814814814818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Haiti!$F$1</c:f>
              <c:strCache>
                <c:ptCount val="1"/>
                <c:pt idx="0">
                  <c:v>2009</c:v>
                </c:pt>
              </c:strCache>
            </c:strRef>
          </c:tx>
          <c:dPt>
            <c:idx val="0"/>
            <c:explosion val="16"/>
          </c:dPt>
          <c:dLbls>
            <c:dLbl>
              <c:idx val="1"/>
              <c:layout>
                <c:manualLayout>
                  <c:x val="-0.14253794838145287"/>
                  <c:y val="-0.24000000000000021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Haiti!$A$2:$A$3</c:f>
              <c:strCache>
                <c:ptCount val="2"/>
                <c:pt idx="0">
                  <c:v>Disaster prevention and preparedness</c:v>
                </c:pt>
                <c:pt idx="1">
                  <c:v>All other HA</c:v>
                </c:pt>
              </c:strCache>
            </c:strRef>
          </c:cat>
          <c:val>
            <c:numRef>
              <c:f>Haiti!$F$2:$F$3</c:f>
              <c:numCache>
                <c:formatCode>0.0</c:formatCode>
                <c:ptCount val="2"/>
                <c:pt idx="0">
                  <c:v>20.680673810522354</c:v>
                </c:pt>
                <c:pt idx="1">
                  <c:v>121.12852199823047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clrMapOvr bg1="dk1" tx1="lt1" bg2="dk2" tx2="lt2" accent1="accent1" accent2="accent2" accent3="accent3" accent4="accent4" accent5="accent5" accent6="accent6" hlink="hlink" folHlink="folHlink"/>
  <c:chart>
    <c:plotArea>
      <c:layout/>
      <c:barChart>
        <c:barDir val="bar"/>
        <c:grouping val="percentStacked"/>
        <c:ser>
          <c:idx val="2"/>
          <c:order val="0"/>
          <c:tx>
            <c:strRef>
              <c:f>Japan!$A$12</c:f>
              <c:strCache>
                <c:ptCount val="1"/>
                <c:pt idx="0">
                  <c:v>Emergency/distress relief</c:v>
                </c:pt>
              </c:strCache>
            </c:strRef>
          </c:tx>
          <c:cat>
            <c:numRef>
              <c:f>Japan!$B$9:$F$9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Japan!$B$12:$F$12</c:f>
              <c:numCache>
                <c:formatCode>0</c:formatCode>
                <c:ptCount val="5"/>
                <c:pt idx="0">
                  <c:v>492.33424159854638</c:v>
                </c:pt>
                <c:pt idx="1">
                  <c:v>264.20269218213002</c:v>
                </c:pt>
                <c:pt idx="2">
                  <c:v>67.980409516128859</c:v>
                </c:pt>
                <c:pt idx="3">
                  <c:v>108.4968180410048</c:v>
                </c:pt>
                <c:pt idx="4">
                  <c:v>57.278389389721433</c:v>
                </c:pt>
              </c:numCache>
            </c:numRef>
          </c:val>
        </c:ser>
        <c:ser>
          <c:idx val="3"/>
          <c:order val="1"/>
          <c:tx>
            <c:strRef>
              <c:f>Japan!$A$13</c:f>
              <c:strCache>
                <c:ptCount val="1"/>
                <c:pt idx="0">
                  <c:v>Reconstruction relief</c:v>
                </c:pt>
              </c:strCache>
            </c:strRef>
          </c:tx>
          <c:cat>
            <c:numRef>
              <c:f>Japan!$B$9:$F$9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Japan!$B$13:$F$13</c:f>
              <c:numCache>
                <c:formatCode>0</c:formatCode>
                <c:ptCount val="5"/>
                <c:pt idx="0">
                  <c:v>39.645776566757398</c:v>
                </c:pt>
                <c:pt idx="1">
                  <c:v>39.100749828178749</c:v>
                </c:pt>
                <c:pt idx="2">
                  <c:v>16.517266553480518</c:v>
                </c:pt>
                <c:pt idx="3">
                  <c:v>81.981710144927504</c:v>
                </c:pt>
                <c:pt idx="4">
                  <c:v>49.390149892933508</c:v>
                </c:pt>
              </c:numCache>
            </c:numRef>
          </c:val>
        </c:ser>
        <c:ser>
          <c:idx val="4"/>
          <c:order val="2"/>
          <c:tx>
            <c:strRef>
              <c:f>Japan!$A$14</c:f>
              <c:strCache>
                <c:ptCount val="1"/>
                <c:pt idx="0">
                  <c:v>Relief co-ordination; protection and support services</c:v>
                </c:pt>
              </c:strCache>
            </c:strRef>
          </c:tx>
          <c:cat>
            <c:numRef>
              <c:f>Japan!$B$9:$F$9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Japan!$B$14:$F$14</c:f>
              <c:numCache>
                <c:formatCode>General</c:formatCode>
                <c:ptCount val="5"/>
                <c:pt idx="2" formatCode="0">
                  <c:v>3.0918166383701178</c:v>
                </c:pt>
                <c:pt idx="3" formatCode="0">
                  <c:v>84.134352657004442</c:v>
                </c:pt>
                <c:pt idx="4" formatCode="0">
                  <c:v>139.57388614327812</c:v>
                </c:pt>
              </c:numCache>
            </c:numRef>
          </c:val>
        </c:ser>
        <c:ser>
          <c:idx val="1"/>
          <c:order val="3"/>
          <c:tx>
            <c:strRef>
              <c:f>Japan!$A$11</c:f>
              <c:strCache>
                <c:ptCount val="1"/>
                <c:pt idx="0">
                  <c:v>Emergency food aid</c:v>
                </c:pt>
              </c:strCache>
            </c:strRef>
          </c:tx>
          <c:cat>
            <c:numRef>
              <c:f>Japan!$B$9:$F$9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Japan!$B$11:$F$11</c:f>
              <c:numCache>
                <c:formatCode>0.0</c:formatCode>
                <c:ptCount val="5"/>
                <c:pt idx="1">
                  <c:v>0.4768041237113409</c:v>
                </c:pt>
                <c:pt idx="2" formatCode="0">
                  <c:v>17.490109134125454</c:v>
                </c:pt>
                <c:pt idx="3" formatCode="0">
                  <c:v>8.0317758647342909</c:v>
                </c:pt>
                <c:pt idx="4" formatCode="0">
                  <c:v>22.738255182012871</c:v>
                </c:pt>
              </c:numCache>
            </c:numRef>
          </c:val>
        </c:ser>
        <c:ser>
          <c:idx val="0"/>
          <c:order val="4"/>
          <c:tx>
            <c:strRef>
              <c:f>Japan!$A$10</c:f>
              <c:strCache>
                <c:ptCount val="1"/>
                <c:pt idx="0">
                  <c:v>Disaster prevention and preparedness</c:v>
                </c:pt>
              </c:strCache>
            </c:strRef>
          </c:tx>
          <c:spPr>
            <a:solidFill>
              <a:srgbClr val="FFFF00"/>
            </a:solidFill>
          </c:spPr>
          <c:cat>
            <c:numRef>
              <c:f>Japan!$B$9:$F$9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Japan!$B$10:$F$10</c:f>
              <c:numCache>
                <c:formatCode>General</c:formatCode>
                <c:ptCount val="5"/>
                <c:pt idx="2" formatCode="0">
                  <c:v>0.67697792869270079</c:v>
                </c:pt>
                <c:pt idx="3" formatCode="0">
                  <c:v>41.770330434782565</c:v>
                </c:pt>
                <c:pt idx="4" formatCode="0">
                  <c:v>45.630062098501114</c:v>
                </c:pt>
              </c:numCache>
            </c:numRef>
          </c:val>
        </c:ser>
        <c:overlap val="100"/>
        <c:axId val="129683456"/>
        <c:axId val="129684992"/>
      </c:barChart>
      <c:catAx>
        <c:axId val="129683456"/>
        <c:scaling>
          <c:orientation val="minMax"/>
        </c:scaling>
        <c:axPos val="l"/>
        <c:numFmt formatCode="General" sourceLinked="1"/>
        <c:tickLblPos val="nextTo"/>
        <c:crossAx val="129684992"/>
        <c:crosses val="autoZero"/>
        <c:auto val="1"/>
        <c:lblAlgn val="ctr"/>
        <c:lblOffset val="100"/>
      </c:catAx>
      <c:valAx>
        <c:axId val="129684992"/>
        <c:scaling>
          <c:orientation val="minMax"/>
        </c:scaling>
        <c:axPos val="b"/>
        <c:majorGridlines/>
        <c:numFmt formatCode="0\ %" sourceLinked="1"/>
        <c:tickLblPos val="nextTo"/>
        <c:crossAx val="129683456"/>
        <c:crosses val="autoZero"/>
        <c:crossBetween val="between"/>
      </c:valAx>
    </c:plotArea>
    <c:legend>
      <c:legendPos val="b"/>
      <c:txPr>
        <a:bodyPr/>
        <a:lstStyle/>
        <a:p>
          <a:pPr>
            <a:defRPr sz="1100"/>
          </a:pPr>
          <a:endParaRPr lang="fi-FI"/>
        </a:p>
      </c:txPr>
    </c:legend>
    <c:plotVisOnly val="1"/>
  </c:chart>
  <c:externalData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clrMapOvr bg1="dk1" tx1="lt1" bg2="dk2" tx2="lt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8.3706543200386674E-2"/>
          <c:y val="4.0515642025016493E-2"/>
          <c:w val="0.8808394268237526"/>
          <c:h val="0.65710421326429336"/>
        </c:manualLayout>
      </c:layout>
      <c:barChart>
        <c:barDir val="bar"/>
        <c:grouping val="percentStacked"/>
        <c:ser>
          <c:idx val="2"/>
          <c:order val="0"/>
          <c:tx>
            <c:strRef>
              <c:f>EU!$A$10</c:f>
              <c:strCache>
                <c:ptCount val="1"/>
                <c:pt idx="0">
                  <c:v>Emergency/distress relief</c:v>
                </c:pt>
              </c:strCache>
            </c:strRef>
          </c:tx>
          <c:cat>
            <c:numRef>
              <c:f>EU!$B$7:$F$7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EU!$B$10:$F$10</c:f>
              <c:numCache>
                <c:formatCode>0</c:formatCode>
                <c:ptCount val="5"/>
                <c:pt idx="0">
                  <c:v>656.97738006462805</c:v>
                </c:pt>
                <c:pt idx="1">
                  <c:v>680.91437617672852</c:v>
                </c:pt>
                <c:pt idx="2">
                  <c:v>535.40253415468783</c:v>
                </c:pt>
                <c:pt idx="3">
                  <c:v>759.97505528631302</c:v>
                </c:pt>
                <c:pt idx="4">
                  <c:v>842.24024737501566</c:v>
                </c:pt>
              </c:numCache>
            </c:numRef>
          </c:val>
        </c:ser>
        <c:ser>
          <c:idx val="1"/>
          <c:order val="1"/>
          <c:tx>
            <c:strRef>
              <c:f>EU!$A$9</c:f>
              <c:strCache>
                <c:ptCount val="1"/>
                <c:pt idx="0">
                  <c:v>Emergency food aid</c:v>
                </c:pt>
              </c:strCache>
            </c:strRef>
          </c:tx>
          <c:cat>
            <c:numRef>
              <c:f>EU!$B$7:$F$7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EU!$B$9:$F$9</c:f>
              <c:numCache>
                <c:formatCode>0</c:formatCode>
                <c:ptCount val="5"/>
                <c:pt idx="0">
                  <c:v>198.3693760874973</c:v>
                </c:pt>
                <c:pt idx="1">
                  <c:v>185.57358390862234</c:v>
                </c:pt>
                <c:pt idx="2">
                  <c:v>597.31110102669311</c:v>
                </c:pt>
                <c:pt idx="3">
                  <c:v>569.52551169767753</c:v>
                </c:pt>
                <c:pt idx="4">
                  <c:v>341.67581697535098</c:v>
                </c:pt>
              </c:numCache>
            </c:numRef>
          </c:val>
        </c:ser>
        <c:ser>
          <c:idx val="3"/>
          <c:order val="2"/>
          <c:tx>
            <c:strRef>
              <c:f>EU!$A$11</c:f>
              <c:strCache>
                <c:ptCount val="1"/>
                <c:pt idx="0">
                  <c:v>Reconstruction relief</c:v>
                </c:pt>
              </c:strCache>
            </c:strRef>
          </c:tx>
          <c:cat>
            <c:numRef>
              <c:f>EU!$B$7:$F$7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EU!$B$11:$F$11</c:f>
              <c:numCache>
                <c:formatCode>0</c:formatCode>
                <c:ptCount val="5"/>
                <c:pt idx="0">
                  <c:v>311.11111111111029</c:v>
                </c:pt>
                <c:pt idx="1">
                  <c:v>496.59221614158179</c:v>
                </c:pt>
                <c:pt idx="2">
                  <c:v>313.14210335386753</c:v>
                </c:pt>
                <c:pt idx="3">
                  <c:v>514.39042362613554</c:v>
                </c:pt>
                <c:pt idx="4">
                  <c:v>240.55069494499321</c:v>
                </c:pt>
              </c:numCache>
            </c:numRef>
          </c:val>
        </c:ser>
        <c:ser>
          <c:idx val="0"/>
          <c:order val="3"/>
          <c:tx>
            <c:strRef>
              <c:f>EU!$A$8</c:f>
              <c:strCache>
                <c:ptCount val="1"/>
                <c:pt idx="0">
                  <c:v>Disaster prevention and preparedness</c:v>
                </c:pt>
              </c:strCache>
            </c:strRef>
          </c:tx>
          <c:spPr>
            <a:solidFill>
              <a:srgbClr val="FFFF00"/>
            </a:solidFill>
          </c:spPr>
          <c:cat>
            <c:numRef>
              <c:f>EU!$B$7:$F$7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EU!$B$8:$F$8</c:f>
              <c:numCache>
                <c:formatCode>General</c:formatCode>
                <c:ptCount val="5"/>
                <c:pt idx="2" formatCode="0">
                  <c:v>24.729807118411991</c:v>
                </c:pt>
                <c:pt idx="3" formatCode="0">
                  <c:v>97.178346790710464</c:v>
                </c:pt>
                <c:pt idx="4" formatCode="0">
                  <c:v>77.330159086477977</c:v>
                </c:pt>
              </c:numCache>
            </c:numRef>
          </c:val>
        </c:ser>
        <c:ser>
          <c:idx val="4"/>
          <c:order val="4"/>
          <c:tx>
            <c:strRef>
              <c:f>EU!$A$12</c:f>
              <c:strCache>
                <c:ptCount val="1"/>
                <c:pt idx="0">
                  <c:v>Relief co-ordination; protection and support services</c:v>
                </c:pt>
              </c:strCache>
            </c:strRef>
          </c:tx>
          <c:cat>
            <c:numRef>
              <c:f>EU!$B$7:$F$7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EU!$B$12:$F$12</c:f>
              <c:numCache>
                <c:formatCode>General</c:formatCode>
                <c:ptCount val="5"/>
                <c:pt idx="2" formatCode="0">
                  <c:v>28.117672553045821</c:v>
                </c:pt>
                <c:pt idx="3" formatCode="0">
                  <c:v>21.438222183758789</c:v>
                </c:pt>
                <c:pt idx="4" formatCode="0">
                  <c:v>19.069169572482807</c:v>
                </c:pt>
              </c:numCache>
            </c:numRef>
          </c:val>
        </c:ser>
        <c:overlap val="100"/>
        <c:axId val="130298240"/>
        <c:axId val="130299776"/>
      </c:barChart>
      <c:catAx>
        <c:axId val="130298240"/>
        <c:scaling>
          <c:orientation val="minMax"/>
        </c:scaling>
        <c:axPos val="l"/>
        <c:numFmt formatCode="General" sourceLinked="1"/>
        <c:tickLblPos val="nextTo"/>
        <c:crossAx val="130299776"/>
        <c:crosses val="autoZero"/>
        <c:auto val="1"/>
        <c:lblAlgn val="ctr"/>
        <c:lblOffset val="100"/>
      </c:catAx>
      <c:valAx>
        <c:axId val="130299776"/>
        <c:scaling>
          <c:orientation val="minMax"/>
        </c:scaling>
        <c:axPos val="b"/>
        <c:majorGridlines/>
        <c:numFmt formatCode="0\ %" sourceLinked="1"/>
        <c:tickLblPos val="nextTo"/>
        <c:crossAx val="1302982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79530307290119695"/>
          <c:w val="1"/>
          <c:h val="0.20469692709880308"/>
        </c:manualLayout>
      </c:layout>
      <c:txPr>
        <a:bodyPr/>
        <a:lstStyle/>
        <a:p>
          <a:pPr>
            <a:defRPr sz="1100"/>
          </a:pPr>
          <a:endParaRPr lang="fi-FI"/>
        </a:p>
      </c:txPr>
    </c:legend>
    <c:plotVisOnly val="1"/>
  </c:chart>
  <c:externalData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Summary!$A$2</c:f>
              <c:strCache>
                <c:ptCount val="1"/>
                <c:pt idx="0">
                  <c:v>DRR coded HA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Summary!$B$1</c:f>
              <c:strCache>
                <c:ptCount val="1"/>
                <c:pt idx="0">
                  <c:v>2008 DRR Funding</c:v>
                </c:pt>
              </c:strCache>
            </c:strRef>
          </c:cat>
          <c:val>
            <c:numRef>
              <c:f>Summary!$B$2</c:f>
              <c:numCache>
                <c:formatCode>0</c:formatCode>
                <c:ptCount val="1"/>
                <c:pt idx="0">
                  <c:v>342.77350310851699</c:v>
                </c:pt>
              </c:numCache>
            </c:numRef>
          </c:val>
        </c:ser>
        <c:ser>
          <c:idx val="1"/>
          <c:order val="1"/>
          <c:tx>
            <c:strRef>
              <c:f>Summary!$A$3</c:f>
              <c:strCache>
                <c:ptCount val="1"/>
                <c:pt idx="0">
                  <c:v>DRR other HA codes</c:v>
                </c:pt>
              </c:strCache>
            </c:strRef>
          </c:tx>
          <c:spPr>
            <a:solidFill>
              <a:srgbClr val="002060"/>
            </a:solidFill>
          </c:spPr>
          <c:cat>
            <c:strRef>
              <c:f>Summary!$B$1</c:f>
              <c:strCache>
                <c:ptCount val="1"/>
                <c:pt idx="0">
                  <c:v>2008 DRR Funding</c:v>
                </c:pt>
              </c:strCache>
            </c:strRef>
          </c:cat>
          <c:val>
            <c:numRef>
              <c:f>Summary!$B$3</c:f>
              <c:numCache>
                <c:formatCode>0</c:formatCode>
                <c:ptCount val="1"/>
                <c:pt idx="0">
                  <c:v>66.329586946779798</c:v>
                </c:pt>
              </c:numCache>
            </c:numRef>
          </c:val>
        </c:ser>
        <c:ser>
          <c:idx val="2"/>
          <c:order val="2"/>
          <c:tx>
            <c:strRef>
              <c:f>Summary!$A$5</c:f>
              <c:strCache>
                <c:ptCount val="1"/>
                <c:pt idx="0">
                  <c:v>DRR ODA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accent2">
                  <a:lumMod val="75000"/>
                </a:schemeClr>
              </a:solidFill>
            </a:ln>
          </c:spPr>
          <c:cat>
            <c:strRef>
              <c:f>Summary!$B$1</c:f>
              <c:strCache>
                <c:ptCount val="1"/>
                <c:pt idx="0">
                  <c:v>2008 DRR Funding</c:v>
                </c:pt>
              </c:strCache>
            </c:strRef>
          </c:cat>
          <c:val>
            <c:numRef>
              <c:f>Summary!$B$5</c:f>
              <c:numCache>
                <c:formatCode>0</c:formatCode>
                <c:ptCount val="1"/>
                <c:pt idx="0">
                  <c:v>476.33614231029577</c:v>
                </c:pt>
              </c:numCache>
            </c:numRef>
          </c:val>
        </c:ser>
        <c:dLbls>
          <c:showVal val="1"/>
        </c:dLbls>
        <c:gapWidth val="75"/>
        <c:overlap val="100"/>
        <c:axId val="130350080"/>
        <c:axId val="130437888"/>
      </c:barChart>
      <c:catAx>
        <c:axId val="130350080"/>
        <c:scaling>
          <c:orientation val="minMax"/>
        </c:scaling>
        <c:axPos val="b"/>
        <c:majorTickMark val="none"/>
        <c:tickLblPos val="nextTo"/>
        <c:crossAx val="130437888"/>
        <c:crosses val="autoZero"/>
        <c:auto val="1"/>
        <c:lblAlgn val="ctr"/>
        <c:lblOffset val="100"/>
      </c:catAx>
      <c:valAx>
        <c:axId val="1304378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US$ million</a:t>
                </a:r>
              </a:p>
            </c:rich>
          </c:tx>
        </c:title>
        <c:numFmt formatCode="0" sourceLinked="1"/>
        <c:majorTickMark val="none"/>
        <c:tickLblPos val="nextTo"/>
        <c:spPr>
          <a:ln w="9525">
            <a:noFill/>
          </a:ln>
        </c:spPr>
        <c:crossAx val="130350080"/>
        <c:crosses val="autoZero"/>
        <c:crossBetween val="between"/>
      </c:valAx>
    </c:plotArea>
    <c:legend>
      <c:legendPos val="b"/>
    </c:legend>
    <c:plotVisOnly val="1"/>
  </c:chart>
  <c:externalData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clrMapOvr bg1="dk1" tx1="lt1" bg2="dk2" tx2="lt2" accent1="accent1" accent2="accent2" accent3="accent3" accent4="accent4" accent5="accent5" accent6="accent6" hlink="hlink" folHlink="folHlink"/>
  <c:chart>
    <c:plotArea>
      <c:layout/>
      <c:pieChart>
        <c:varyColors val="1"/>
        <c:ser>
          <c:idx val="0"/>
          <c:order val="0"/>
          <c:dPt>
            <c:idx val="0"/>
            <c:explosion val="6"/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Disaster prevention and preparedness</a:t>
                    </a:r>
                  </a:p>
                  <a:p>
                    <a:r>
                      <a:rPr lang="en-US"/>
                      <a:t>US$343m</a:t>
                    </a:r>
                  </a:p>
                </c:rich>
              </c:tx>
              <c:showVal val="1"/>
              <c:showCatName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Government and Civil Society, US$127m</a:t>
                    </a:r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9.7954866901691945E-2"/>
                  <c:y val="-0.173475576417139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Environmental protection, </a:t>
                    </a:r>
                  </a:p>
                  <a:p>
                    <a:r>
                      <a:rPr lang="en-US"/>
                      <a:t>US$122m</a:t>
                    </a:r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0.17196371901233623"/>
                  <c:y val="-6.383433296790848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Humanitarian other</a:t>
                    </a:r>
                  </a:p>
                  <a:p>
                    <a:r>
                      <a:rPr lang="en-US"/>
                      <a:t>US$66m</a:t>
                    </a:r>
                  </a:p>
                </c:rich>
              </c:tx>
              <c:showVal val="1"/>
              <c:showCatName val="1"/>
            </c:dLbl>
            <c:dLbl>
              <c:idx val="4"/>
              <c:layout>
                <c:manualLayout>
                  <c:x val="0.17136060740396727"/>
                  <c:y val="2.54906816659330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Industry, US$37m</a:t>
                    </a:r>
                  </a:p>
                </c:rich>
              </c:tx>
              <c:showVal val="1"/>
              <c:showCatName val="1"/>
            </c:dLbl>
            <c:dLbl>
              <c:idx val="5"/>
              <c:layout>
                <c:manualLayout>
                  <c:x val="-9.0899776938070526E-2"/>
                  <c:y val="0.4159229520202986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Trade policy and regulations, US$35m</a:t>
                    </a:r>
                  </a:p>
                </c:rich>
              </c:tx>
              <c:showVal val="1"/>
              <c:showCatName val="1"/>
            </c:dLbl>
            <c:dLbl>
              <c:idx val="6"/>
              <c:layout>
                <c:manualLayout>
                  <c:x val="-0.14119032037885337"/>
                  <c:y val="0.3620205636487132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Health, US$34m</a:t>
                    </a:r>
                  </a:p>
                </c:rich>
              </c:tx>
              <c:showVal val="1"/>
              <c:showCatName val="1"/>
            </c:dLbl>
            <c:dLbl>
              <c:idx val="7"/>
              <c:layout>
                <c:manualLayout>
                  <c:x val="-0.16076966920689872"/>
                  <c:y val="0.2788272894266031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Education, US$21m</a:t>
                    </a:r>
                  </a:p>
                </c:rich>
              </c:tx>
              <c:showVal val="1"/>
              <c:showCatName val="1"/>
            </c:dLbl>
            <c:dLbl>
              <c:idx val="8"/>
              <c:layout>
                <c:manualLayout>
                  <c:x val="-0.15106823443316386"/>
                  <c:y val="0.2394036744036881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Social Infrastucture and services, US$16m</a:t>
                    </a:r>
                  </a:p>
                </c:rich>
              </c:tx>
              <c:showVal val="1"/>
              <c:showCatName val="1"/>
            </c:dLbl>
            <c:dLbl>
              <c:idx val="9"/>
              <c:layout>
                <c:manualLayout>
                  <c:x val="-0.17221422389225596"/>
                  <c:y val="0.1864656952430137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Water Supply and Sanitation, US$15m</a:t>
                    </a:r>
                  </a:p>
                </c:rich>
              </c:tx>
              <c:showVal val="1"/>
              <c:showCatName val="1"/>
            </c:dLbl>
            <c:dLbl>
              <c:idx val="10"/>
              <c:layout>
                <c:manualLayout>
                  <c:x val="-0.20572178477690378"/>
                  <c:y val="0.1246008430195427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Transport and storage, US$15m</a:t>
                    </a:r>
                  </a:p>
                </c:rich>
              </c:tx>
              <c:showVal val="1"/>
              <c:showCatName val="1"/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Business and other services, US$13m</a:t>
                    </a:r>
                  </a:p>
                </c:rich>
              </c:tx>
              <c:showVal val="1"/>
              <c:showCatName val="1"/>
            </c:dLbl>
            <c:dLbl>
              <c:idx val="12"/>
              <c:layout>
                <c:manualLayout>
                  <c:x val="-0.17152062091434267"/>
                  <c:y val="-3.327188804582865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Communications, US$12m</a:t>
                    </a:r>
                  </a:p>
                </c:rich>
              </c:tx>
              <c:showVal val="1"/>
              <c:showCatName val="1"/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Forestry , US$10m</a:t>
                    </a:r>
                  </a:p>
                </c:rich>
              </c:tx>
              <c:showVal val="1"/>
              <c:showCatName val="1"/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Agriculture, US$7m</a:t>
                    </a:r>
                  </a:p>
                </c:rich>
              </c:tx>
              <c:showVal val="1"/>
              <c:showCatName val="1"/>
            </c:dLbl>
            <c:dLbl>
              <c:idx val="15"/>
              <c:tx>
                <c:rich>
                  <a:bodyPr/>
                  <a:lstStyle/>
                  <a:p>
                    <a:r>
                      <a:rPr lang="en-US"/>
                      <a:t>Conflict prevention and resloution, peace and Security,  US$6m</a:t>
                    </a:r>
                  </a:p>
                </c:rich>
              </c:tx>
              <c:showVal val="1"/>
              <c:showCatName val="1"/>
            </c:dLbl>
            <c:dLbl>
              <c:idx val="16"/>
              <c:tx>
                <c:rich>
                  <a:bodyPr/>
                  <a:lstStyle/>
                  <a:p>
                    <a:r>
                      <a:rPr lang="en-US"/>
                      <a:t>Other, US$6m</a:t>
                    </a:r>
                  </a:p>
                </c:rich>
              </c:tx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Sectors!$A$2:$A$18</c:f>
              <c:strCache>
                <c:ptCount val="17"/>
                <c:pt idx="0">
                  <c:v>Disaster prevention and preparedness</c:v>
                </c:pt>
                <c:pt idx="1">
                  <c:v>Government and Civil Society</c:v>
                </c:pt>
                <c:pt idx="2">
                  <c:v>Multisector/environmental protection</c:v>
                </c:pt>
                <c:pt idx="3">
                  <c:v>Humanitarian other</c:v>
                </c:pt>
                <c:pt idx="4">
                  <c:v>Industry</c:v>
                </c:pt>
                <c:pt idx="5">
                  <c:v>Trade policy and regulations</c:v>
                </c:pt>
                <c:pt idx="6">
                  <c:v>Health</c:v>
                </c:pt>
                <c:pt idx="7">
                  <c:v>Education</c:v>
                </c:pt>
                <c:pt idx="8">
                  <c:v>Social Infrastucture and services</c:v>
                </c:pt>
                <c:pt idx="9">
                  <c:v>Water Supply and Sanitation</c:v>
                </c:pt>
                <c:pt idx="10">
                  <c:v>Transport and storage</c:v>
                </c:pt>
                <c:pt idx="11">
                  <c:v>Business and other services</c:v>
                </c:pt>
                <c:pt idx="12">
                  <c:v>Communications</c:v>
                </c:pt>
                <c:pt idx="13">
                  <c:v>Forestry </c:v>
                </c:pt>
                <c:pt idx="14">
                  <c:v>Agriculture</c:v>
                </c:pt>
                <c:pt idx="15">
                  <c:v>Conflict prevention and resloution, peace and Security</c:v>
                </c:pt>
                <c:pt idx="16">
                  <c:v>Other</c:v>
                </c:pt>
              </c:strCache>
            </c:strRef>
          </c:cat>
          <c:val>
            <c:numRef>
              <c:f>Sectors!$B$2:$B$18</c:f>
              <c:numCache>
                <c:formatCode>0</c:formatCode>
                <c:ptCount val="17"/>
                <c:pt idx="0">
                  <c:v>342.77350310851699</c:v>
                </c:pt>
                <c:pt idx="1">
                  <c:v>126.93095015390597</c:v>
                </c:pt>
                <c:pt idx="2">
                  <c:v>121.74340859837376</c:v>
                </c:pt>
                <c:pt idx="3">
                  <c:v>66.329586946779941</c:v>
                </c:pt>
                <c:pt idx="4">
                  <c:v>37.235880000000009</c:v>
                </c:pt>
                <c:pt idx="5">
                  <c:v>35.276089999999911</c:v>
                </c:pt>
                <c:pt idx="6">
                  <c:v>34.1551866864096</c:v>
                </c:pt>
                <c:pt idx="7">
                  <c:v>20.818995710000149</c:v>
                </c:pt>
                <c:pt idx="8">
                  <c:v>16.320210684575265</c:v>
                </c:pt>
                <c:pt idx="9">
                  <c:v>15.455424894121331</c:v>
                </c:pt>
                <c:pt idx="10">
                  <c:v>14.795595416800024</c:v>
                </c:pt>
                <c:pt idx="11">
                  <c:v>12.738589999999999</c:v>
                </c:pt>
                <c:pt idx="12">
                  <c:v>11.758700000000001</c:v>
                </c:pt>
                <c:pt idx="13">
                  <c:v>10.443317145168788</c:v>
                </c:pt>
                <c:pt idx="14">
                  <c:v>6.6891914843220563</c:v>
                </c:pt>
                <c:pt idx="15">
                  <c:v>6.0319331438945936</c:v>
                </c:pt>
                <c:pt idx="16">
                  <c:v>5.9673689237268794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externalData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clrMapOvr bg1="dk1" tx1="lt1" bg2="dk2" tx2="lt2" accent1="accent1" accent2="accent2" accent3="accent3" accent4="accent4" accent5="accent5" accent6="accent6" hlink="hlink" folHlink="folHlink"/>
  <c:chart>
    <c:plotArea>
      <c:layout/>
      <c:barChart>
        <c:barDir val="col"/>
        <c:grouping val="stacked"/>
        <c:ser>
          <c:idx val="0"/>
          <c:order val="0"/>
          <c:tx>
            <c:strRef>
              <c:f>'Japan DRR Stack'!$A$2</c:f>
              <c:strCache>
                <c:ptCount val="1"/>
                <c:pt idx="0">
                  <c:v>HA - Disaster Prevention and preparedness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fi-FI"/>
              </a:p>
            </c:txPr>
            <c:showVal val="1"/>
          </c:dLbls>
          <c:cat>
            <c:strRef>
              <c:f>'Japan DRR Stack'!$B$1</c:f>
              <c:strCache>
                <c:ptCount val="1"/>
                <c:pt idx="0">
                  <c:v>US$m</c:v>
                </c:pt>
              </c:strCache>
            </c:strRef>
          </c:cat>
          <c:val>
            <c:numRef>
              <c:f>'Japan DRR Stack'!$B$2</c:f>
              <c:numCache>
                <c:formatCode>0</c:formatCode>
                <c:ptCount val="1"/>
                <c:pt idx="0">
                  <c:v>45.630062098501121</c:v>
                </c:pt>
              </c:numCache>
            </c:numRef>
          </c:val>
        </c:ser>
        <c:ser>
          <c:idx val="1"/>
          <c:order val="1"/>
          <c:tx>
            <c:strRef>
              <c:f>'Japan DRR Stack'!$A$3</c:f>
              <c:strCache>
                <c:ptCount val="1"/>
                <c:pt idx="0">
                  <c:v>DRR other HA </c:v>
                </c:pt>
              </c:strCache>
            </c:strRef>
          </c:tx>
          <c:spPr>
            <a:solidFill>
              <a:srgbClr val="68B6B8"/>
            </a:solidFill>
          </c:spPr>
          <c:dLbls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fi-FI"/>
              </a:p>
            </c:txPr>
            <c:showVal val="1"/>
          </c:dLbls>
          <c:cat>
            <c:strRef>
              <c:f>'Japan DRR Stack'!$B$1</c:f>
              <c:strCache>
                <c:ptCount val="1"/>
                <c:pt idx="0">
                  <c:v>US$m</c:v>
                </c:pt>
              </c:strCache>
            </c:strRef>
          </c:cat>
          <c:val>
            <c:numRef>
              <c:f>'Japan DRR Stack'!$B$3</c:f>
              <c:numCache>
                <c:formatCode>0</c:formatCode>
                <c:ptCount val="1"/>
                <c:pt idx="0">
                  <c:v>17.392895490573</c:v>
                </c:pt>
              </c:numCache>
            </c:numRef>
          </c:val>
        </c:ser>
        <c:ser>
          <c:idx val="2"/>
          <c:order val="2"/>
          <c:tx>
            <c:strRef>
              <c:f>'Japan DRR Stack'!$A$4</c:f>
              <c:strCache>
                <c:ptCount val="1"/>
                <c:pt idx="0">
                  <c:v>DRR Development Aid (elements of DRR)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fi-FI"/>
              </a:p>
            </c:txPr>
            <c:showVal val="1"/>
          </c:dLbls>
          <c:cat>
            <c:strRef>
              <c:f>'Japan DRR Stack'!$B$1</c:f>
              <c:strCache>
                <c:ptCount val="1"/>
                <c:pt idx="0">
                  <c:v>US$m</c:v>
                </c:pt>
              </c:strCache>
            </c:strRef>
          </c:cat>
          <c:val>
            <c:numRef>
              <c:f>'Japan DRR Stack'!$B$4</c:f>
              <c:numCache>
                <c:formatCode>0</c:formatCode>
                <c:ptCount val="1"/>
                <c:pt idx="0">
                  <c:v>169.05969034261204</c:v>
                </c:pt>
              </c:numCache>
            </c:numRef>
          </c:val>
        </c:ser>
        <c:dLbls>
          <c:showVal val="1"/>
        </c:dLbls>
        <c:overlap val="100"/>
        <c:axId val="130904064"/>
        <c:axId val="130905600"/>
      </c:barChart>
      <c:catAx>
        <c:axId val="130904064"/>
        <c:scaling>
          <c:orientation val="minMax"/>
        </c:scaling>
        <c:delete val="1"/>
        <c:axPos val="b"/>
        <c:tickLblPos val="none"/>
        <c:crossAx val="130905600"/>
        <c:crosses val="autoZero"/>
        <c:auto val="1"/>
        <c:lblAlgn val="ctr"/>
        <c:lblOffset val="100"/>
      </c:catAx>
      <c:valAx>
        <c:axId val="13090560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/>
                  <a:t>US$m</a:t>
                </a:r>
              </a:p>
            </c:rich>
          </c:tx>
        </c:title>
        <c:numFmt formatCode="0" sourceLinked="1"/>
        <c:tickLblPos val="nextTo"/>
        <c:crossAx val="1309040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1994395970774472E-2"/>
          <c:y val="0.86282804552070391"/>
          <c:w val="0.91800560402922604"/>
          <c:h val="0.10849815546404926"/>
        </c:manualLayout>
      </c:layout>
    </c:legend>
    <c:plotVisOnly val="1"/>
  </c:chart>
  <c:externalData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948222381293307"/>
          <c:y val="0.18842578011082001"/>
          <c:w val="0.53093454227312564"/>
          <c:h val="0.77870399533391665"/>
        </c:manualLayout>
      </c:layout>
      <c:pieChart>
        <c:varyColors val="1"/>
        <c:ser>
          <c:idx val="0"/>
          <c:order val="0"/>
          <c:tx>
            <c:strRef>
              <c:f>'Japan DRR Stack'!$B$23</c:f>
              <c:strCache>
                <c:ptCount val="1"/>
                <c:pt idx="0">
                  <c:v>Development search 2009 US$m</c:v>
                </c:pt>
              </c:strCache>
            </c:strRef>
          </c:tx>
          <c:dPt>
            <c:idx val="0"/>
            <c:explosion val="7"/>
          </c:dPt>
          <c:dPt>
            <c:idx val="1"/>
            <c:explosion val="7"/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HA - Disaster Prevention and preparedness, US$46m</a:t>
                    </a:r>
                  </a:p>
                </c:rich>
              </c:tx>
              <c:showVal val="1"/>
              <c:showCatName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DRR other HA US$17m</a:t>
                    </a:r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-0.10298735385349538"/>
                  <c:y val="-0.1412405949256342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Flood prevention/control, US$100m</a:t>
                    </a:r>
                  </a:p>
                </c:rich>
              </c:tx>
              <c:showVal val="1"/>
              <c:showCatName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River development, US$25m</a:t>
                    </a:r>
                  </a:p>
                </c:rich>
              </c:tx>
              <c:showVal val="1"/>
              <c:showCatName val="1"/>
            </c:dLbl>
            <c:dLbl>
              <c:idx val="4"/>
              <c:layout>
                <c:manualLayout>
                  <c:x val="-8.908375089477448E-2"/>
                  <c:y val="0.2114599008457284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Biosphere protection, US$20m</a:t>
                    </a:r>
                  </a:p>
                </c:rich>
              </c:tx>
              <c:showVal val="1"/>
              <c:showCatName val="1"/>
            </c:dLbl>
            <c:dLbl>
              <c:idx val="5"/>
              <c:layout>
                <c:manualLayout>
                  <c:x val="-0.1959639704127894"/>
                  <c:y val="0.220073199183435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Water resources protection, US$18m</a:t>
                    </a:r>
                  </a:p>
                </c:rich>
              </c:tx>
              <c:showVal val="1"/>
              <c:showCatName val="1"/>
            </c:dLbl>
            <c:dLbl>
              <c:idx val="6"/>
              <c:layout>
                <c:manualLayout>
                  <c:x val="-0.34855682812375732"/>
                  <c:y val="0.1268518518518518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Sme development, US$4m</a:t>
                    </a:r>
                  </a:p>
                </c:rich>
              </c:tx>
              <c:showVal val="1"/>
              <c:showCatName val="1"/>
            </c:dLbl>
            <c:dLbl>
              <c:idx val="7"/>
              <c:layout>
                <c:manualLayout>
                  <c:x val="-0.33404656804263283"/>
                  <c:y val="-1.388918051910178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Water supply &amp; sanitation, US$1m</a:t>
                    </a:r>
                  </a:p>
                </c:rich>
              </c:tx>
              <c:showVal val="1"/>
              <c:showCatName val="1"/>
            </c:dLbl>
            <c:dLbl>
              <c:idx val="8"/>
              <c:layout>
                <c:manualLayout>
                  <c:x val="-4.9659389167263146E-2"/>
                  <c:y val="-2.129629629629627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Road transport, US$0.5m</a:t>
                    </a:r>
                  </a:p>
                </c:rich>
              </c:tx>
              <c:showVal val="1"/>
              <c:showCatName val="1"/>
            </c:dLbl>
            <c:dLbl>
              <c:idx val="9"/>
              <c:layout>
                <c:manualLayout>
                  <c:x val="0.17145410800922659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Forestry policy &amp; admin. management, US$0.5m</a:t>
                    </a:r>
                  </a:p>
                </c:rich>
              </c:tx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'Japan DRR Stack'!$A$24:$A$33</c:f>
              <c:strCache>
                <c:ptCount val="10"/>
                <c:pt idx="0">
                  <c:v>HA - Disaster Prevention and preparedness</c:v>
                </c:pt>
                <c:pt idx="1">
                  <c:v>DRR other HA </c:v>
                </c:pt>
                <c:pt idx="2">
                  <c:v>Flood prevention/control</c:v>
                </c:pt>
                <c:pt idx="3">
                  <c:v>River development</c:v>
                </c:pt>
                <c:pt idx="4">
                  <c:v>Biosphere protection</c:v>
                </c:pt>
                <c:pt idx="5">
                  <c:v>Water resources protection</c:v>
                </c:pt>
                <c:pt idx="6">
                  <c:v>Sme development</c:v>
                </c:pt>
                <c:pt idx="7">
                  <c:v>Water supply &amp; sanitation</c:v>
                </c:pt>
                <c:pt idx="8">
                  <c:v>Road transport</c:v>
                </c:pt>
                <c:pt idx="9">
                  <c:v>Forestry policy &amp; admin. management</c:v>
                </c:pt>
              </c:strCache>
            </c:strRef>
          </c:cat>
          <c:val>
            <c:numRef>
              <c:f>'Japan DRR Stack'!$B$24:$B$33</c:f>
              <c:numCache>
                <c:formatCode>0</c:formatCode>
                <c:ptCount val="10"/>
                <c:pt idx="0">
                  <c:v>45.630062098501121</c:v>
                </c:pt>
                <c:pt idx="1">
                  <c:v>17.392895490573</c:v>
                </c:pt>
                <c:pt idx="2">
                  <c:v>100.42356531049217</c:v>
                </c:pt>
                <c:pt idx="3">
                  <c:v>24.536937901498895</c:v>
                </c:pt>
                <c:pt idx="4">
                  <c:v>19.871897173447522</c:v>
                </c:pt>
                <c:pt idx="5">
                  <c:v>17.889925053533126</c:v>
                </c:pt>
                <c:pt idx="6">
                  <c:v>3.820449678800844</c:v>
                </c:pt>
                <c:pt idx="7">
                  <c:v>1.4553533190578098</c:v>
                </c:pt>
                <c:pt idx="8" formatCode="0.0">
                  <c:v>0.53533190578158396</c:v>
                </c:pt>
                <c:pt idx="9" formatCode="0.0">
                  <c:v>0.52622999999999898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externalData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clrMapOvr bg1="dk1" tx1="lt1" bg2="dk2" tx2="lt2" accent1="accent1" accent2="accent2" accent3="accent3" accent4="accent4" accent5="accent5" accent6="accent6" hlink="hlink" folHlink="folHlink"/>
  <c:chart>
    <c:plotArea>
      <c:layout/>
      <c:barChart>
        <c:barDir val="col"/>
        <c:grouping val="stacked"/>
        <c:ser>
          <c:idx val="0"/>
          <c:order val="0"/>
          <c:tx>
            <c:strRef>
              <c:f>Summary!$A$2</c:f>
              <c:strCache>
                <c:ptCount val="1"/>
                <c:pt idx="0">
                  <c:v>Disaster prevention and preparedness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Val val="1"/>
          </c:dLbls>
          <c:cat>
            <c:strRef>
              <c:f>Summary!$B$1</c:f>
              <c:strCache>
                <c:ptCount val="1"/>
                <c:pt idx="0">
                  <c:v>US$m </c:v>
                </c:pt>
              </c:strCache>
            </c:strRef>
          </c:cat>
          <c:val>
            <c:numRef>
              <c:f>Summary!$B$2</c:f>
              <c:numCache>
                <c:formatCode>0</c:formatCode>
                <c:ptCount val="1"/>
                <c:pt idx="0">
                  <c:v>26.160112246121955</c:v>
                </c:pt>
              </c:numCache>
            </c:numRef>
          </c:val>
        </c:ser>
        <c:ser>
          <c:idx val="1"/>
          <c:order val="1"/>
          <c:tx>
            <c:strRef>
              <c:f>Summary!$A$3</c:f>
              <c:strCache>
                <c:ptCount val="1"/>
                <c:pt idx="0">
                  <c:v>Other HA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Val val="1"/>
          </c:dLbls>
          <c:cat>
            <c:strRef>
              <c:f>Summary!$B$1</c:f>
              <c:strCache>
                <c:ptCount val="1"/>
                <c:pt idx="0">
                  <c:v>US$m </c:v>
                </c:pt>
              </c:strCache>
            </c:strRef>
          </c:cat>
          <c:val>
            <c:numRef>
              <c:f>Summary!$B$3</c:f>
              <c:numCache>
                <c:formatCode>0</c:formatCode>
                <c:ptCount val="1"/>
                <c:pt idx="0">
                  <c:v>1.0222731523511188</c:v>
                </c:pt>
              </c:numCache>
            </c:numRef>
          </c:val>
        </c:ser>
        <c:ser>
          <c:idx val="2"/>
          <c:order val="2"/>
          <c:tx>
            <c:strRef>
              <c:f>Summary!$A$4</c:f>
              <c:strCache>
                <c:ptCount val="1"/>
                <c:pt idx="0">
                  <c:v>DRR Development Aid (elements of DRR)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Val val="1"/>
          </c:dLbls>
          <c:cat>
            <c:strRef>
              <c:f>Summary!$B$1</c:f>
              <c:strCache>
                <c:ptCount val="1"/>
                <c:pt idx="0">
                  <c:v>US$m </c:v>
                </c:pt>
              </c:strCache>
            </c:strRef>
          </c:cat>
          <c:val>
            <c:numRef>
              <c:f>Summary!$B$4</c:f>
              <c:numCache>
                <c:formatCode>0</c:formatCode>
                <c:ptCount val="1"/>
                <c:pt idx="0">
                  <c:v>9.6921154617370728</c:v>
                </c:pt>
              </c:numCache>
            </c:numRef>
          </c:val>
        </c:ser>
        <c:dLbls>
          <c:showVal val="1"/>
        </c:dLbls>
        <c:overlap val="100"/>
        <c:axId val="131061632"/>
        <c:axId val="131063168"/>
      </c:barChart>
      <c:catAx>
        <c:axId val="131061632"/>
        <c:scaling>
          <c:orientation val="minMax"/>
        </c:scaling>
        <c:delete val="1"/>
        <c:axPos val="b"/>
        <c:tickLblPos val="none"/>
        <c:crossAx val="131063168"/>
        <c:crosses val="autoZero"/>
        <c:auto val="1"/>
        <c:lblAlgn val="ctr"/>
        <c:lblOffset val="100"/>
      </c:catAx>
      <c:valAx>
        <c:axId val="13106316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US$m</a:t>
                </a:r>
              </a:p>
            </c:rich>
          </c:tx>
        </c:title>
        <c:numFmt formatCode="0" sourceLinked="1"/>
        <c:tickLblPos val="nextTo"/>
        <c:crossAx val="13106163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txPr>
        <a:bodyPr/>
        <a:lstStyle/>
        <a:p>
          <a:pPr>
            <a:defRPr sz="1000"/>
          </a:pPr>
          <a:endParaRPr lang="fi-FI"/>
        </a:p>
      </c:txPr>
    </c:legend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clrMapOvr bg1="dk1" tx1="lt1" bg2="dk2" tx2="lt2" accent1="accent1" accent2="accent2" accent3="accent3" accent4="accent4" accent5="accent5" accent6="accent6" hlink="hlink" folHlink="folHlink"/>
  <c:chart>
    <c:plotArea>
      <c:layout/>
      <c:barChart>
        <c:barDir val="col"/>
        <c:grouping val="stacked"/>
        <c:ser>
          <c:idx val="0"/>
          <c:order val="0"/>
          <c:tx>
            <c:strRef>
              <c:f>'ha%oda'!$A$8</c:f>
              <c:strCache>
                <c:ptCount val="1"/>
                <c:pt idx="0">
                  <c:v>Total ODA excluding debt relief</c:v>
                </c:pt>
              </c:strCache>
            </c:strRef>
          </c:tx>
          <c:dLbls>
            <c:spPr>
              <a:solidFill>
                <a:schemeClr val="bg2"/>
              </a:solidFill>
            </c:spPr>
            <c:dLblPos val="inEnd"/>
            <c:showVal val="1"/>
          </c:dLbls>
          <c:cat>
            <c:strRef>
              <c:f>'ha%oda'!$B$7:$K$7</c:f>
              <c:strCach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strCache>
            </c:strRef>
          </c:cat>
          <c:val>
            <c:numRef>
              <c:f>'ha%oda'!$B$8:$K$8</c:f>
              <c:numCache>
                <c:formatCode>0.0</c:formatCode>
                <c:ptCount val="10"/>
                <c:pt idx="0">
                  <c:v>85.481920000000713</c:v>
                </c:pt>
                <c:pt idx="1">
                  <c:v>88.407320000000027</c:v>
                </c:pt>
                <c:pt idx="2">
                  <c:v>87.715960000000024</c:v>
                </c:pt>
                <c:pt idx="3">
                  <c:v>88.800099999999986</c:v>
                </c:pt>
                <c:pt idx="4">
                  <c:v>99.30974999999998</c:v>
                </c:pt>
                <c:pt idx="5">
                  <c:v>108.36569999999999</c:v>
                </c:pt>
                <c:pt idx="6">
                  <c:v>108.68695000000001</c:v>
                </c:pt>
                <c:pt idx="7">
                  <c:v>111.74163000000065</c:v>
                </c:pt>
                <c:pt idx="8">
                  <c:v>125.67499000000001</c:v>
                </c:pt>
                <c:pt idx="9">
                  <c:v>132.18706</c:v>
                </c:pt>
              </c:numCache>
            </c:numRef>
          </c:val>
        </c:ser>
        <c:overlap val="100"/>
        <c:axId val="130318720"/>
        <c:axId val="130320640"/>
      </c:barChart>
      <c:lineChart>
        <c:grouping val="standard"/>
        <c:ser>
          <c:idx val="1"/>
          <c:order val="1"/>
          <c:tx>
            <c:strRef>
              <c:f>'ha%oda'!$A$9</c:f>
              <c:strCache>
                <c:ptCount val="1"/>
                <c:pt idx="0">
                  <c:v>Total humanitarian aid</c:v>
                </c:pt>
              </c:strCache>
            </c:strRef>
          </c:tx>
          <c:spPr>
            <a:ln w="41275">
              <a:solidFill>
                <a:schemeClr val="bg2"/>
              </a:solidFill>
            </a:ln>
          </c:spPr>
          <c:marker>
            <c:symbol val="none"/>
          </c:marker>
          <c:dLbls>
            <c:spPr>
              <a:solidFill>
                <a:schemeClr val="bg2"/>
              </a:solidFill>
            </c:spPr>
            <c:dLblPos val="t"/>
            <c:showVal val="1"/>
          </c:dLbls>
          <c:cat>
            <c:strRef>
              <c:f>'ha%oda'!$B$7:$K$7</c:f>
              <c:strCach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strCache>
            </c:strRef>
          </c:cat>
          <c:val>
            <c:numRef>
              <c:f>'ha%oda'!$B$9:$K$9</c:f>
              <c:numCache>
                <c:formatCode>0.0</c:formatCode>
                <c:ptCount val="10"/>
                <c:pt idx="0">
                  <c:v>6.8570649052427886</c:v>
                </c:pt>
                <c:pt idx="1">
                  <c:v>6.6572599763128055</c:v>
                </c:pt>
                <c:pt idx="2">
                  <c:v>6.8990801274018443</c:v>
                </c:pt>
                <c:pt idx="3">
                  <c:v>8.2619515613746639</c:v>
                </c:pt>
                <c:pt idx="4">
                  <c:v>8.4421577593003843</c:v>
                </c:pt>
                <c:pt idx="5">
                  <c:v>11.315889862970376</c:v>
                </c:pt>
                <c:pt idx="6">
                  <c:v>10.402684838963577</c:v>
                </c:pt>
                <c:pt idx="7">
                  <c:v>9.3613262110974258</c:v>
                </c:pt>
                <c:pt idx="8">
                  <c:v>11.758607495627588</c:v>
                </c:pt>
                <c:pt idx="9">
                  <c:v>11.706936002270266</c:v>
                </c:pt>
              </c:numCache>
            </c:numRef>
          </c:val>
        </c:ser>
        <c:marker val="1"/>
        <c:axId val="130318720"/>
        <c:axId val="130320640"/>
      </c:lineChart>
      <c:catAx>
        <c:axId val="130318720"/>
        <c:scaling>
          <c:orientation val="minMax"/>
        </c:scaling>
        <c:axPos val="b"/>
        <c:tickLblPos val="nextTo"/>
        <c:crossAx val="130320640"/>
        <c:crosses val="autoZero"/>
        <c:auto val="1"/>
        <c:lblAlgn val="ctr"/>
        <c:lblOffset val="100"/>
      </c:catAx>
      <c:valAx>
        <c:axId val="1303206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US$ billion (constant 2008 prices)</a:t>
                </a:r>
              </a:p>
            </c:rich>
          </c:tx>
        </c:title>
        <c:numFmt formatCode="0" sourceLinked="0"/>
        <c:tickLblPos val="nextTo"/>
        <c:crossAx val="130318720"/>
        <c:crosses val="autoZero"/>
        <c:crossBetween val="between"/>
      </c:valAx>
    </c:plotArea>
    <c:legend>
      <c:legendPos val="t"/>
    </c:legend>
    <c:plotVisOnly val="1"/>
    <c:dispBlanksAs val="gap"/>
  </c:chart>
  <c:externalData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clrMapOvr bg1="dk1" tx1="lt1" bg2="dk2" tx2="lt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Summary!$B$17</c:f>
              <c:strCache>
                <c:ptCount val="1"/>
                <c:pt idx="0">
                  <c:v>US$m </c:v>
                </c:pt>
              </c:strCache>
            </c:strRef>
          </c:tx>
          <c:dLbls>
            <c:dLbl>
              <c:idx val="1"/>
              <c:layout>
                <c:manualLayout>
                  <c:x val="-1.3797754447360795E-2"/>
                  <c:y val="8.0143914594945159E-2"/>
                </c:manualLayout>
              </c:layout>
              <c:showCatName val="1"/>
            </c:dLbl>
            <c:dLbl>
              <c:idx val="2"/>
              <c:layout>
                <c:manualLayout>
                  <c:x val="-2.2397747156605499E-2"/>
                  <c:y val="0.11310802441829602"/>
                </c:manualLayout>
              </c:layout>
              <c:showCatName val="1"/>
            </c:dLbl>
            <c:dLbl>
              <c:idx val="3"/>
              <c:layout>
                <c:manualLayout>
                  <c:x val="-0.11166065179352598"/>
                  <c:y val="0.13648323453950317"/>
                </c:manualLayout>
              </c:layout>
              <c:showCatName val="1"/>
            </c:dLbl>
            <c:dLbl>
              <c:idx val="4"/>
              <c:layout>
                <c:manualLayout>
                  <c:x val="-0.15503043890347082"/>
                  <c:y val="0.14358282461883268"/>
                </c:manualLayout>
              </c:layout>
              <c:showCatName val="1"/>
            </c:dLbl>
            <c:showCatName val="1"/>
            <c:showLeaderLines val="1"/>
          </c:dLbls>
          <c:cat>
            <c:strRef>
              <c:f>Summary!$A$18:$A$27</c:f>
              <c:strCache>
                <c:ptCount val="10"/>
                <c:pt idx="0">
                  <c:v>Disaster prevention and preparedness</c:v>
                </c:pt>
                <c:pt idx="1">
                  <c:v>Other HA</c:v>
                </c:pt>
                <c:pt idx="2">
                  <c:v>Environmental education/training</c:v>
                </c:pt>
                <c:pt idx="3">
                  <c:v>Bio-diversity</c:v>
                </c:pt>
                <c:pt idx="4">
                  <c:v>Agricultural inputs</c:v>
                </c:pt>
                <c:pt idx="5">
                  <c:v>Environmental policy and admin. mgmt</c:v>
                </c:pt>
                <c:pt idx="6">
                  <c:v>Biosphere protection</c:v>
                </c:pt>
                <c:pt idx="7">
                  <c:v>Agricultural development</c:v>
                </c:pt>
                <c:pt idx="8">
                  <c:v>Flood prevention/control</c:v>
                </c:pt>
                <c:pt idx="9">
                  <c:v>All other</c:v>
                </c:pt>
              </c:strCache>
            </c:strRef>
          </c:cat>
          <c:val>
            <c:numRef>
              <c:f>Summary!$B$18:$B$27</c:f>
              <c:numCache>
                <c:formatCode>0</c:formatCode>
                <c:ptCount val="10"/>
                <c:pt idx="0">
                  <c:v>26.160112246121955</c:v>
                </c:pt>
                <c:pt idx="1">
                  <c:v>1.0222731523511188</c:v>
                </c:pt>
                <c:pt idx="2" formatCode="0.000">
                  <c:v>3.8151317175240975</c:v>
                </c:pt>
                <c:pt idx="3" formatCode="0.000">
                  <c:v>2.1241487035301447</c:v>
                </c:pt>
                <c:pt idx="4" formatCode="0.000">
                  <c:v>1.4899211218229598</c:v>
                </c:pt>
                <c:pt idx="5" formatCode="0.000">
                  <c:v>0.84356002324826751</c:v>
                </c:pt>
                <c:pt idx="6" formatCode="0.000">
                  <c:v>0.73744399999999899</c:v>
                </c:pt>
                <c:pt idx="7" formatCode="0.000">
                  <c:v>0.22874600000000034</c:v>
                </c:pt>
                <c:pt idx="8" formatCode="0.000">
                  <c:v>0.21910604732690631</c:v>
                </c:pt>
                <c:pt idx="9" formatCode="0.000">
                  <c:v>0.2368727640364037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externalData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clrMapOvr bg1="dk1" tx1="lt1" bg2="dk2" tx2="lt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1.8333983735373309E-2"/>
          <c:y val="6.373125167807582E-2"/>
          <c:w val="0.70821342567081291"/>
          <c:h val="0.83102046944979568"/>
        </c:manualLayout>
      </c:layout>
      <c:barChart>
        <c:barDir val="bar"/>
        <c:grouping val="stacked"/>
        <c:ser>
          <c:idx val="0"/>
          <c:order val="0"/>
          <c:tx>
            <c:strRef>
              <c:f>Summary!$B$65</c:f>
              <c:strCache>
                <c:ptCount val="1"/>
                <c:pt idx="0">
                  <c:v>Agricultural development</c:v>
                </c:pt>
              </c:strCache>
            </c:strRef>
          </c:tx>
          <c:cat>
            <c:strRef>
              <c:f>Summary!$A$66:$A$83</c:f>
              <c:strCache>
                <c:ptCount val="18"/>
                <c:pt idx="0">
                  <c:v>Australia</c:v>
                </c:pt>
                <c:pt idx="1">
                  <c:v>Canada</c:v>
                </c:pt>
                <c:pt idx="2">
                  <c:v>Denmark</c:v>
                </c:pt>
                <c:pt idx="3">
                  <c:v>EU Institutions</c:v>
                </c:pt>
                <c:pt idx="4">
                  <c:v>GEF</c:v>
                </c:pt>
                <c:pt idx="5">
                  <c:v>Germany</c:v>
                </c:pt>
                <c:pt idx="6">
                  <c:v>Ireland</c:v>
                </c:pt>
                <c:pt idx="7">
                  <c:v>Italy</c:v>
                </c:pt>
                <c:pt idx="8">
                  <c:v>Korea</c:v>
                </c:pt>
                <c:pt idx="9">
                  <c:v>Luxembourg</c:v>
                </c:pt>
                <c:pt idx="10">
                  <c:v>Norway</c:v>
                </c:pt>
                <c:pt idx="11">
                  <c:v>Sweden</c:v>
                </c:pt>
                <c:pt idx="12">
                  <c:v>Switzerland</c:v>
                </c:pt>
                <c:pt idx="13">
                  <c:v>UNDP</c:v>
                </c:pt>
                <c:pt idx="14">
                  <c:v>UNICEF</c:v>
                </c:pt>
                <c:pt idx="15">
                  <c:v>United Kingdom</c:v>
                </c:pt>
                <c:pt idx="16">
                  <c:v>United States</c:v>
                </c:pt>
                <c:pt idx="17">
                  <c:v>WFP</c:v>
                </c:pt>
              </c:strCache>
            </c:strRef>
          </c:cat>
          <c:val>
            <c:numRef>
              <c:f>Summary!$B$66:$B$83</c:f>
              <c:numCache>
                <c:formatCode>General</c:formatCode>
                <c:ptCount val="18"/>
                <c:pt idx="16">
                  <c:v>0.22874600000000034</c:v>
                </c:pt>
              </c:numCache>
            </c:numRef>
          </c:val>
        </c:ser>
        <c:ser>
          <c:idx val="1"/>
          <c:order val="1"/>
          <c:tx>
            <c:strRef>
              <c:f>Summary!$C$65</c:f>
              <c:strCache>
                <c:ptCount val="1"/>
                <c:pt idx="0">
                  <c:v>Agricultural inputs</c:v>
                </c:pt>
              </c:strCache>
            </c:strRef>
          </c:tx>
          <c:cat>
            <c:strRef>
              <c:f>Summary!$A$66:$A$83</c:f>
              <c:strCache>
                <c:ptCount val="18"/>
                <c:pt idx="0">
                  <c:v>Australia</c:v>
                </c:pt>
                <c:pt idx="1">
                  <c:v>Canada</c:v>
                </c:pt>
                <c:pt idx="2">
                  <c:v>Denmark</c:v>
                </c:pt>
                <c:pt idx="3">
                  <c:v>EU Institutions</c:v>
                </c:pt>
                <c:pt idx="4">
                  <c:v>GEF</c:v>
                </c:pt>
                <c:pt idx="5">
                  <c:v>Germany</c:v>
                </c:pt>
                <c:pt idx="6">
                  <c:v>Ireland</c:v>
                </c:pt>
                <c:pt idx="7">
                  <c:v>Italy</c:v>
                </c:pt>
                <c:pt idx="8">
                  <c:v>Korea</c:v>
                </c:pt>
                <c:pt idx="9">
                  <c:v>Luxembourg</c:v>
                </c:pt>
                <c:pt idx="10">
                  <c:v>Norway</c:v>
                </c:pt>
                <c:pt idx="11">
                  <c:v>Sweden</c:v>
                </c:pt>
                <c:pt idx="12">
                  <c:v>Switzerland</c:v>
                </c:pt>
                <c:pt idx="13">
                  <c:v>UNDP</c:v>
                </c:pt>
                <c:pt idx="14">
                  <c:v>UNICEF</c:v>
                </c:pt>
                <c:pt idx="15">
                  <c:v>United Kingdom</c:v>
                </c:pt>
                <c:pt idx="16">
                  <c:v>United States</c:v>
                </c:pt>
                <c:pt idx="17">
                  <c:v>WFP</c:v>
                </c:pt>
              </c:strCache>
            </c:strRef>
          </c:cat>
          <c:val>
            <c:numRef>
              <c:f>Summary!$C$66:$C$83</c:f>
              <c:numCache>
                <c:formatCode>General</c:formatCode>
                <c:ptCount val="18"/>
                <c:pt idx="1">
                  <c:v>1.4899211218229598</c:v>
                </c:pt>
              </c:numCache>
            </c:numRef>
          </c:val>
        </c:ser>
        <c:ser>
          <c:idx val="2"/>
          <c:order val="2"/>
          <c:tx>
            <c:strRef>
              <c:f>Summary!$D$65</c:f>
              <c:strCache>
                <c:ptCount val="1"/>
                <c:pt idx="0">
                  <c:v>Bio-diversity</c:v>
                </c:pt>
              </c:strCache>
            </c:strRef>
          </c:tx>
          <c:cat>
            <c:strRef>
              <c:f>Summary!$A$66:$A$83</c:f>
              <c:strCache>
                <c:ptCount val="18"/>
                <c:pt idx="0">
                  <c:v>Australia</c:v>
                </c:pt>
                <c:pt idx="1">
                  <c:v>Canada</c:v>
                </c:pt>
                <c:pt idx="2">
                  <c:v>Denmark</c:v>
                </c:pt>
                <c:pt idx="3">
                  <c:v>EU Institutions</c:v>
                </c:pt>
                <c:pt idx="4">
                  <c:v>GEF</c:v>
                </c:pt>
                <c:pt idx="5">
                  <c:v>Germany</c:v>
                </c:pt>
                <c:pt idx="6">
                  <c:v>Ireland</c:v>
                </c:pt>
                <c:pt idx="7">
                  <c:v>Italy</c:v>
                </c:pt>
                <c:pt idx="8">
                  <c:v>Korea</c:v>
                </c:pt>
                <c:pt idx="9">
                  <c:v>Luxembourg</c:v>
                </c:pt>
                <c:pt idx="10">
                  <c:v>Norway</c:v>
                </c:pt>
                <c:pt idx="11">
                  <c:v>Sweden</c:v>
                </c:pt>
                <c:pt idx="12">
                  <c:v>Switzerland</c:v>
                </c:pt>
                <c:pt idx="13">
                  <c:v>UNDP</c:v>
                </c:pt>
                <c:pt idx="14">
                  <c:v>UNICEF</c:v>
                </c:pt>
                <c:pt idx="15">
                  <c:v>United Kingdom</c:v>
                </c:pt>
                <c:pt idx="16">
                  <c:v>United States</c:v>
                </c:pt>
                <c:pt idx="17">
                  <c:v>WFP</c:v>
                </c:pt>
              </c:strCache>
            </c:strRef>
          </c:cat>
          <c:val>
            <c:numRef>
              <c:f>Summary!$D$66:$D$83</c:f>
              <c:numCache>
                <c:formatCode>General</c:formatCode>
                <c:ptCount val="18"/>
                <c:pt idx="15">
                  <c:v>2.1241487035301447</c:v>
                </c:pt>
              </c:numCache>
            </c:numRef>
          </c:val>
        </c:ser>
        <c:ser>
          <c:idx val="3"/>
          <c:order val="3"/>
          <c:tx>
            <c:strRef>
              <c:f>Summary!$E$65</c:f>
              <c:strCache>
                <c:ptCount val="1"/>
                <c:pt idx="0">
                  <c:v>Biosphere protection</c:v>
                </c:pt>
              </c:strCache>
            </c:strRef>
          </c:tx>
          <c:cat>
            <c:strRef>
              <c:f>Summary!$A$66:$A$83</c:f>
              <c:strCache>
                <c:ptCount val="18"/>
                <c:pt idx="0">
                  <c:v>Australia</c:v>
                </c:pt>
                <c:pt idx="1">
                  <c:v>Canada</c:v>
                </c:pt>
                <c:pt idx="2">
                  <c:v>Denmark</c:v>
                </c:pt>
                <c:pt idx="3">
                  <c:v>EU Institutions</c:v>
                </c:pt>
                <c:pt idx="4">
                  <c:v>GEF</c:v>
                </c:pt>
                <c:pt idx="5">
                  <c:v>Germany</c:v>
                </c:pt>
                <c:pt idx="6">
                  <c:v>Ireland</c:v>
                </c:pt>
                <c:pt idx="7">
                  <c:v>Italy</c:v>
                </c:pt>
                <c:pt idx="8">
                  <c:v>Korea</c:v>
                </c:pt>
                <c:pt idx="9">
                  <c:v>Luxembourg</c:v>
                </c:pt>
                <c:pt idx="10">
                  <c:v>Norway</c:v>
                </c:pt>
                <c:pt idx="11">
                  <c:v>Sweden</c:v>
                </c:pt>
                <c:pt idx="12">
                  <c:v>Switzerland</c:v>
                </c:pt>
                <c:pt idx="13">
                  <c:v>UNDP</c:v>
                </c:pt>
                <c:pt idx="14">
                  <c:v>UNICEF</c:v>
                </c:pt>
                <c:pt idx="15">
                  <c:v>United Kingdom</c:v>
                </c:pt>
                <c:pt idx="16">
                  <c:v>United States</c:v>
                </c:pt>
                <c:pt idx="17">
                  <c:v>WFP</c:v>
                </c:pt>
              </c:strCache>
            </c:strRef>
          </c:cat>
          <c:val>
            <c:numRef>
              <c:f>Summary!$E$66:$E$83</c:f>
              <c:numCache>
                <c:formatCode>General</c:formatCode>
                <c:ptCount val="18"/>
                <c:pt idx="16">
                  <c:v>0.73744399999999899</c:v>
                </c:pt>
              </c:numCache>
            </c:numRef>
          </c:val>
        </c:ser>
        <c:ser>
          <c:idx val="4"/>
          <c:order val="4"/>
          <c:tx>
            <c:strRef>
              <c:f>Summary!$F$65</c:f>
              <c:strCache>
                <c:ptCount val="1"/>
                <c:pt idx="0">
                  <c:v>Disaster prevention and preparedness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Summary!$A$66:$A$83</c:f>
              <c:strCache>
                <c:ptCount val="18"/>
                <c:pt idx="0">
                  <c:v>Australia</c:v>
                </c:pt>
                <c:pt idx="1">
                  <c:v>Canada</c:v>
                </c:pt>
                <c:pt idx="2">
                  <c:v>Denmark</c:v>
                </c:pt>
                <c:pt idx="3">
                  <c:v>EU Institutions</c:v>
                </c:pt>
                <c:pt idx="4">
                  <c:v>GEF</c:v>
                </c:pt>
                <c:pt idx="5">
                  <c:v>Germany</c:v>
                </c:pt>
                <c:pt idx="6">
                  <c:v>Ireland</c:v>
                </c:pt>
                <c:pt idx="7">
                  <c:v>Italy</c:v>
                </c:pt>
                <c:pt idx="8">
                  <c:v>Korea</c:v>
                </c:pt>
                <c:pt idx="9">
                  <c:v>Luxembourg</c:v>
                </c:pt>
                <c:pt idx="10">
                  <c:v>Norway</c:v>
                </c:pt>
                <c:pt idx="11">
                  <c:v>Sweden</c:v>
                </c:pt>
                <c:pt idx="12">
                  <c:v>Switzerland</c:v>
                </c:pt>
                <c:pt idx="13">
                  <c:v>UNDP</c:v>
                </c:pt>
                <c:pt idx="14">
                  <c:v>UNICEF</c:v>
                </c:pt>
                <c:pt idx="15">
                  <c:v>United Kingdom</c:v>
                </c:pt>
                <c:pt idx="16">
                  <c:v>United States</c:v>
                </c:pt>
                <c:pt idx="17">
                  <c:v>WFP</c:v>
                </c:pt>
              </c:strCache>
            </c:strRef>
          </c:cat>
          <c:val>
            <c:numRef>
              <c:f>Summary!$F$66:$F$83</c:f>
              <c:numCache>
                <c:formatCode>General</c:formatCode>
                <c:ptCount val="18"/>
                <c:pt idx="0">
                  <c:v>3.2199292968749988E-3</c:v>
                </c:pt>
                <c:pt idx="1">
                  <c:v>0.21910604732690631</c:v>
                </c:pt>
                <c:pt idx="2">
                  <c:v>1.2206116150752788</c:v>
                </c:pt>
                <c:pt idx="3">
                  <c:v>4.4394626375156694</c:v>
                </c:pt>
                <c:pt idx="5">
                  <c:v>1.1708666999999957</c:v>
                </c:pt>
                <c:pt idx="6">
                  <c:v>0.111405096783177</c:v>
                </c:pt>
                <c:pt idx="7">
                  <c:v>1.1140509678317766E-2</c:v>
                </c:pt>
                <c:pt idx="8">
                  <c:v>7.4305000000000024E-2</c:v>
                </c:pt>
                <c:pt idx="9">
                  <c:v>4.1428770366244157E-2</c:v>
                </c:pt>
                <c:pt idx="10">
                  <c:v>0.6211773700305816</c:v>
                </c:pt>
                <c:pt idx="11">
                  <c:v>6.5511910065249799</c:v>
                </c:pt>
                <c:pt idx="12">
                  <c:v>0.18451886705415599</c:v>
                </c:pt>
                <c:pt idx="13">
                  <c:v>2.5021999999999998</c:v>
                </c:pt>
                <c:pt idx="14">
                  <c:v>2.1530000000000011E-2</c:v>
                </c:pt>
                <c:pt idx="15">
                  <c:v>0.77585129646985584</c:v>
                </c:pt>
                <c:pt idx="16">
                  <c:v>0.51550599999999858</c:v>
                </c:pt>
                <c:pt idx="17">
                  <c:v>7.6965914</c:v>
                </c:pt>
              </c:numCache>
            </c:numRef>
          </c:val>
        </c:ser>
        <c:ser>
          <c:idx val="5"/>
          <c:order val="5"/>
          <c:tx>
            <c:strRef>
              <c:f>Summary!$G$65</c:f>
              <c:strCache>
                <c:ptCount val="1"/>
                <c:pt idx="0">
                  <c:v>Emergency/distress relief</c:v>
                </c:pt>
              </c:strCache>
            </c:strRef>
          </c:tx>
          <c:cat>
            <c:strRef>
              <c:f>Summary!$A$66:$A$83</c:f>
              <c:strCache>
                <c:ptCount val="18"/>
                <c:pt idx="0">
                  <c:v>Australia</c:v>
                </c:pt>
                <c:pt idx="1">
                  <c:v>Canada</c:v>
                </c:pt>
                <c:pt idx="2">
                  <c:v>Denmark</c:v>
                </c:pt>
                <c:pt idx="3">
                  <c:v>EU Institutions</c:v>
                </c:pt>
                <c:pt idx="4">
                  <c:v>GEF</c:v>
                </c:pt>
                <c:pt idx="5">
                  <c:v>Germany</c:v>
                </c:pt>
                <c:pt idx="6">
                  <c:v>Ireland</c:v>
                </c:pt>
                <c:pt idx="7">
                  <c:v>Italy</c:v>
                </c:pt>
                <c:pt idx="8">
                  <c:v>Korea</c:v>
                </c:pt>
                <c:pt idx="9">
                  <c:v>Luxembourg</c:v>
                </c:pt>
                <c:pt idx="10">
                  <c:v>Norway</c:v>
                </c:pt>
                <c:pt idx="11">
                  <c:v>Sweden</c:v>
                </c:pt>
                <c:pt idx="12">
                  <c:v>Switzerland</c:v>
                </c:pt>
                <c:pt idx="13">
                  <c:v>UNDP</c:v>
                </c:pt>
                <c:pt idx="14">
                  <c:v>UNICEF</c:v>
                </c:pt>
                <c:pt idx="15">
                  <c:v>United Kingdom</c:v>
                </c:pt>
                <c:pt idx="16">
                  <c:v>United States</c:v>
                </c:pt>
                <c:pt idx="17">
                  <c:v>WFP</c:v>
                </c:pt>
              </c:strCache>
            </c:strRef>
          </c:cat>
          <c:val>
            <c:numRef>
              <c:f>Summary!$G$66:$G$83</c:f>
              <c:numCache>
                <c:formatCode>General</c:formatCode>
                <c:ptCount val="18"/>
                <c:pt idx="11">
                  <c:v>0.10848981944917535</c:v>
                </c:pt>
              </c:numCache>
            </c:numRef>
          </c:val>
        </c:ser>
        <c:ser>
          <c:idx val="6"/>
          <c:order val="6"/>
          <c:tx>
            <c:strRef>
              <c:f>Summary!$H$65</c:f>
              <c:strCache>
                <c:ptCount val="1"/>
                <c:pt idx="0">
                  <c:v>Environmental education/training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Summary!$A$66:$A$83</c:f>
              <c:strCache>
                <c:ptCount val="18"/>
                <c:pt idx="0">
                  <c:v>Australia</c:v>
                </c:pt>
                <c:pt idx="1">
                  <c:v>Canada</c:v>
                </c:pt>
                <c:pt idx="2">
                  <c:v>Denmark</c:v>
                </c:pt>
                <c:pt idx="3">
                  <c:v>EU Institutions</c:v>
                </c:pt>
                <c:pt idx="4">
                  <c:v>GEF</c:v>
                </c:pt>
                <c:pt idx="5">
                  <c:v>Germany</c:v>
                </c:pt>
                <c:pt idx="6">
                  <c:v>Ireland</c:v>
                </c:pt>
                <c:pt idx="7">
                  <c:v>Italy</c:v>
                </c:pt>
                <c:pt idx="8">
                  <c:v>Korea</c:v>
                </c:pt>
                <c:pt idx="9">
                  <c:v>Luxembourg</c:v>
                </c:pt>
                <c:pt idx="10">
                  <c:v>Norway</c:v>
                </c:pt>
                <c:pt idx="11">
                  <c:v>Sweden</c:v>
                </c:pt>
                <c:pt idx="12">
                  <c:v>Switzerland</c:v>
                </c:pt>
                <c:pt idx="13">
                  <c:v>UNDP</c:v>
                </c:pt>
                <c:pt idx="14">
                  <c:v>UNICEF</c:v>
                </c:pt>
                <c:pt idx="15">
                  <c:v>United Kingdom</c:v>
                </c:pt>
                <c:pt idx="16">
                  <c:v>United States</c:v>
                </c:pt>
                <c:pt idx="17">
                  <c:v>WFP</c:v>
                </c:pt>
              </c:strCache>
            </c:strRef>
          </c:cat>
          <c:val>
            <c:numRef>
              <c:f>Summary!$H$66:$H$83</c:f>
              <c:numCache>
                <c:formatCode>General</c:formatCode>
                <c:ptCount val="18"/>
                <c:pt idx="1">
                  <c:v>8.4750219106047575E-3</c:v>
                </c:pt>
                <c:pt idx="3">
                  <c:v>3.6278700459546012</c:v>
                </c:pt>
                <c:pt idx="10">
                  <c:v>0.124709798674821</c:v>
                </c:pt>
                <c:pt idx="15">
                  <c:v>5.40768509840674E-2</c:v>
                </c:pt>
              </c:numCache>
            </c:numRef>
          </c:val>
        </c:ser>
        <c:ser>
          <c:idx val="7"/>
          <c:order val="7"/>
          <c:tx>
            <c:strRef>
              <c:f>Summary!$I$65</c:f>
              <c:strCache>
                <c:ptCount val="1"/>
                <c:pt idx="0">
                  <c:v>Environmental policy and admin. mgmt</c:v>
                </c:pt>
              </c:strCache>
            </c:strRef>
          </c:tx>
          <c:cat>
            <c:strRef>
              <c:f>Summary!$A$66:$A$83</c:f>
              <c:strCache>
                <c:ptCount val="18"/>
                <c:pt idx="0">
                  <c:v>Australia</c:v>
                </c:pt>
                <c:pt idx="1">
                  <c:v>Canada</c:v>
                </c:pt>
                <c:pt idx="2">
                  <c:v>Denmark</c:v>
                </c:pt>
                <c:pt idx="3">
                  <c:v>EU Institutions</c:v>
                </c:pt>
                <c:pt idx="4">
                  <c:v>GEF</c:v>
                </c:pt>
                <c:pt idx="5">
                  <c:v>Germany</c:v>
                </c:pt>
                <c:pt idx="6">
                  <c:v>Ireland</c:v>
                </c:pt>
                <c:pt idx="7">
                  <c:v>Italy</c:v>
                </c:pt>
                <c:pt idx="8">
                  <c:v>Korea</c:v>
                </c:pt>
                <c:pt idx="9">
                  <c:v>Luxembourg</c:v>
                </c:pt>
                <c:pt idx="10">
                  <c:v>Norway</c:v>
                </c:pt>
                <c:pt idx="11">
                  <c:v>Sweden</c:v>
                </c:pt>
                <c:pt idx="12">
                  <c:v>Switzerland</c:v>
                </c:pt>
                <c:pt idx="13">
                  <c:v>UNDP</c:v>
                </c:pt>
                <c:pt idx="14">
                  <c:v>UNICEF</c:v>
                </c:pt>
                <c:pt idx="15">
                  <c:v>United Kingdom</c:v>
                </c:pt>
                <c:pt idx="16">
                  <c:v>United States</c:v>
                </c:pt>
                <c:pt idx="17">
                  <c:v>WFP</c:v>
                </c:pt>
              </c:strCache>
            </c:strRef>
          </c:cat>
          <c:val>
            <c:numRef>
              <c:f>Summary!$I$66:$I$83</c:f>
              <c:numCache>
                <c:formatCode>General</c:formatCode>
                <c:ptCount val="18"/>
                <c:pt idx="0">
                  <c:v>8.1511718749999823E-2</c:v>
                </c:pt>
                <c:pt idx="2">
                  <c:v>0.13840830449826946</c:v>
                </c:pt>
                <c:pt idx="4">
                  <c:v>0.62363999999999964</c:v>
                </c:pt>
              </c:numCache>
            </c:numRef>
          </c:val>
        </c:ser>
        <c:ser>
          <c:idx val="8"/>
          <c:order val="8"/>
          <c:tx>
            <c:strRef>
              <c:f>Summary!$J$65</c:f>
              <c:strCache>
                <c:ptCount val="1"/>
                <c:pt idx="0">
                  <c:v>Environmental research</c:v>
                </c:pt>
              </c:strCache>
            </c:strRef>
          </c:tx>
          <c:cat>
            <c:strRef>
              <c:f>Summary!$A$66:$A$83</c:f>
              <c:strCache>
                <c:ptCount val="18"/>
                <c:pt idx="0">
                  <c:v>Australia</c:v>
                </c:pt>
                <c:pt idx="1">
                  <c:v>Canada</c:v>
                </c:pt>
                <c:pt idx="2">
                  <c:v>Denmark</c:v>
                </c:pt>
                <c:pt idx="3">
                  <c:v>EU Institutions</c:v>
                </c:pt>
                <c:pt idx="4">
                  <c:v>GEF</c:v>
                </c:pt>
                <c:pt idx="5">
                  <c:v>Germany</c:v>
                </c:pt>
                <c:pt idx="6">
                  <c:v>Ireland</c:v>
                </c:pt>
                <c:pt idx="7">
                  <c:v>Italy</c:v>
                </c:pt>
                <c:pt idx="8">
                  <c:v>Korea</c:v>
                </c:pt>
                <c:pt idx="9">
                  <c:v>Luxembourg</c:v>
                </c:pt>
                <c:pt idx="10">
                  <c:v>Norway</c:v>
                </c:pt>
                <c:pt idx="11">
                  <c:v>Sweden</c:v>
                </c:pt>
                <c:pt idx="12">
                  <c:v>Switzerland</c:v>
                </c:pt>
                <c:pt idx="13">
                  <c:v>UNDP</c:v>
                </c:pt>
                <c:pt idx="14">
                  <c:v>UNICEF</c:v>
                </c:pt>
                <c:pt idx="15">
                  <c:v>United Kingdom</c:v>
                </c:pt>
                <c:pt idx="16">
                  <c:v>United States</c:v>
                </c:pt>
                <c:pt idx="17">
                  <c:v>WFP</c:v>
                </c:pt>
              </c:strCache>
            </c:strRef>
          </c:cat>
          <c:val>
            <c:numRef>
              <c:f>Summary!$J$66:$J$83</c:f>
              <c:numCache>
                <c:formatCode>General</c:formatCode>
                <c:ptCount val="18"/>
                <c:pt idx="15">
                  <c:v>7.0290534208059904E-2</c:v>
                </c:pt>
              </c:numCache>
            </c:numRef>
          </c:val>
        </c:ser>
        <c:ser>
          <c:idx val="9"/>
          <c:order val="9"/>
          <c:tx>
            <c:strRef>
              <c:f>Summary!$K$65</c:f>
              <c:strCache>
                <c:ptCount val="1"/>
                <c:pt idx="0">
                  <c:v>Fishing policy and admin. management</c:v>
                </c:pt>
              </c:strCache>
            </c:strRef>
          </c:tx>
          <c:cat>
            <c:strRef>
              <c:f>Summary!$A$66:$A$83</c:f>
              <c:strCache>
                <c:ptCount val="18"/>
                <c:pt idx="0">
                  <c:v>Australia</c:v>
                </c:pt>
                <c:pt idx="1">
                  <c:v>Canada</c:v>
                </c:pt>
                <c:pt idx="2">
                  <c:v>Denmark</c:v>
                </c:pt>
                <c:pt idx="3">
                  <c:v>EU Institutions</c:v>
                </c:pt>
                <c:pt idx="4">
                  <c:v>GEF</c:v>
                </c:pt>
                <c:pt idx="5">
                  <c:v>Germany</c:v>
                </c:pt>
                <c:pt idx="6">
                  <c:v>Ireland</c:v>
                </c:pt>
                <c:pt idx="7">
                  <c:v>Italy</c:v>
                </c:pt>
                <c:pt idx="8">
                  <c:v>Korea</c:v>
                </c:pt>
                <c:pt idx="9">
                  <c:v>Luxembourg</c:v>
                </c:pt>
                <c:pt idx="10">
                  <c:v>Norway</c:v>
                </c:pt>
                <c:pt idx="11">
                  <c:v>Sweden</c:v>
                </c:pt>
                <c:pt idx="12">
                  <c:v>Switzerland</c:v>
                </c:pt>
                <c:pt idx="13">
                  <c:v>UNDP</c:v>
                </c:pt>
                <c:pt idx="14">
                  <c:v>UNICEF</c:v>
                </c:pt>
                <c:pt idx="15">
                  <c:v>United Kingdom</c:v>
                </c:pt>
                <c:pt idx="16">
                  <c:v>United States</c:v>
                </c:pt>
                <c:pt idx="17">
                  <c:v>WFP</c:v>
                </c:pt>
              </c:strCache>
            </c:strRef>
          </c:cat>
          <c:val>
            <c:numRef>
              <c:f>Summary!$K$66:$K$83</c:f>
              <c:numCache>
                <c:formatCode>General</c:formatCode>
                <c:ptCount val="18"/>
                <c:pt idx="1">
                  <c:v>7.162138475021898E-2</c:v>
                </c:pt>
              </c:numCache>
            </c:numRef>
          </c:val>
        </c:ser>
        <c:ser>
          <c:idx val="10"/>
          <c:order val="10"/>
          <c:tx>
            <c:strRef>
              <c:f>Summary!$L$65</c:f>
              <c:strCache>
                <c:ptCount val="1"/>
                <c:pt idx="0">
                  <c:v>Flood prevention/control</c:v>
                </c:pt>
              </c:strCache>
            </c:strRef>
          </c:tx>
          <c:cat>
            <c:strRef>
              <c:f>Summary!$A$66:$A$83</c:f>
              <c:strCache>
                <c:ptCount val="18"/>
                <c:pt idx="0">
                  <c:v>Australia</c:v>
                </c:pt>
                <c:pt idx="1">
                  <c:v>Canada</c:v>
                </c:pt>
                <c:pt idx="2">
                  <c:v>Denmark</c:v>
                </c:pt>
                <c:pt idx="3">
                  <c:v>EU Institutions</c:v>
                </c:pt>
                <c:pt idx="4">
                  <c:v>GEF</c:v>
                </c:pt>
                <c:pt idx="5">
                  <c:v>Germany</c:v>
                </c:pt>
                <c:pt idx="6">
                  <c:v>Ireland</c:v>
                </c:pt>
                <c:pt idx="7">
                  <c:v>Italy</c:v>
                </c:pt>
                <c:pt idx="8">
                  <c:v>Korea</c:v>
                </c:pt>
                <c:pt idx="9">
                  <c:v>Luxembourg</c:v>
                </c:pt>
                <c:pt idx="10">
                  <c:v>Norway</c:v>
                </c:pt>
                <c:pt idx="11">
                  <c:v>Sweden</c:v>
                </c:pt>
                <c:pt idx="12">
                  <c:v>Switzerland</c:v>
                </c:pt>
                <c:pt idx="13">
                  <c:v>UNDP</c:v>
                </c:pt>
                <c:pt idx="14">
                  <c:v>UNICEF</c:v>
                </c:pt>
                <c:pt idx="15">
                  <c:v>United Kingdom</c:v>
                </c:pt>
                <c:pt idx="16">
                  <c:v>United States</c:v>
                </c:pt>
                <c:pt idx="17">
                  <c:v>WFP</c:v>
                </c:pt>
              </c:strCache>
            </c:strRef>
          </c:cat>
          <c:val>
            <c:numRef>
              <c:f>Summary!$L$66:$L$83</c:f>
              <c:numCache>
                <c:formatCode>General</c:formatCode>
                <c:ptCount val="18"/>
                <c:pt idx="1">
                  <c:v>0.21910604732690631</c:v>
                </c:pt>
              </c:numCache>
            </c:numRef>
          </c:val>
        </c:ser>
        <c:ser>
          <c:idx val="11"/>
          <c:order val="11"/>
          <c:tx>
            <c:strRef>
              <c:f>Summary!$M$65</c:f>
              <c:strCache>
                <c:ptCount val="1"/>
                <c:pt idx="0">
                  <c:v>Forestry policy &amp; admin. management</c:v>
                </c:pt>
              </c:strCache>
            </c:strRef>
          </c:tx>
          <c:cat>
            <c:strRef>
              <c:f>Summary!$A$66:$A$83</c:f>
              <c:strCache>
                <c:ptCount val="18"/>
                <c:pt idx="0">
                  <c:v>Australia</c:v>
                </c:pt>
                <c:pt idx="1">
                  <c:v>Canada</c:v>
                </c:pt>
                <c:pt idx="2">
                  <c:v>Denmark</c:v>
                </c:pt>
                <c:pt idx="3">
                  <c:v>EU Institutions</c:v>
                </c:pt>
                <c:pt idx="4">
                  <c:v>GEF</c:v>
                </c:pt>
                <c:pt idx="5">
                  <c:v>Germany</c:v>
                </c:pt>
                <c:pt idx="6">
                  <c:v>Ireland</c:v>
                </c:pt>
                <c:pt idx="7">
                  <c:v>Italy</c:v>
                </c:pt>
                <c:pt idx="8">
                  <c:v>Korea</c:v>
                </c:pt>
                <c:pt idx="9">
                  <c:v>Luxembourg</c:v>
                </c:pt>
                <c:pt idx="10">
                  <c:v>Norway</c:v>
                </c:pt>
                <c:pt idx="11">
                  <c:v>Sweden</c:v>
                </c:pt>
                <c:pt idx="12">
                  <c:v>Switzerland</c:v>
                </c:pt>
                <c:pt idx="13">
                  <c:v>UNDP</c:v>
                </c:pt>
                <c:pt idx="14">
                  <c:v>UNICEF</c:v>
                </c:pt>
                <c:pt idx="15">
                  <c:v>United Kingdom</c:v>
                </c:pt>
                <c:pt idx="16">
                  <c:v>United States</c:v>
                </c:pt>
                <c:pt idx="17">
                  <c:v>WFP</c:v>
                </c:pt>
              </c:strCache>
            </c:strRef>
          </c:cat>
          <c:val>
            <c:numRef>
              <c:f>Summary!$M$66:$M$83</c:f>
              <c:numCache>
                <c:formatCode>General</c:formatCode>
                <c:ptCount val="18"/>
                <c:pt idx="0">
                  <c:v>6.5104165390624885E-2</c:v>
                </c:pt>
              </c:numCache>
            </c:numRef>
          </c:val>
        </c:ser>
        <c:ser>
          <c:idx val="12"/>
          <c:order val="12"/>
          <c:tx>
            <c:strRef>
              <c:f>Summary!$N$65</c:f>
              <c:strCache>
                <c:ptCount val="1"/>
                <c:pt idx="0">
                  <c:v>Medical research</c:v>
                </c:pt>
              </c:strCache>
            </c:strRef>
          </c:tx>
          <c:cat>
            <c:strRef>
              <c:f>Summary!$A$66:$A$83</c:f>
              <c:strCache>
                <c:ptCount val="18"/>
                <c:pt idx="0">
                  <c:v>Australia</c:v>
                </c:pt>
                <c:pt idx="1">
                  <c:v>Canada</c:v>
                </c:pt>
                <c:pt idx="2">
                  <c:v>Denmark</c:v>
                </c:pt>
                <c:pt idx="3">
                  <c:v>EU Institutions</c:v>
                </c:pt>
                <c:pt idx="4">
                  <c:v>GEF</c:v>
                </c:pt>
                <c:pt idx="5">
                  <c:v>Germany</c:v>
                </c:pt>
                <c:pt idx="6">
                  <c:v>Ireland</c:v>
                </c:pt>
                <c:pt idx="7">
                  <c:v>Italy</c:v>
                </c:pt>
                <c:pt idx="8">
                  <c:v>Korea</c:v>
                </c:pt>
                <c:pt idx="9">
                  <c:v>Luxembourg</c:v>
                </c:pt>
                <c:pt idx="10">
                  <c:v>Norway</c:v>
                </c:pt>
                <c:pt idx="11">
                  <c:v>Sweden</c:v>
                </c:pt>
                <c:pt idx="12">
                  <c:v>Switzerland</c:v>
                </c:pt>
                <c:pt idx="13">
                  <c:v>UNDP</c:v>
                </c:pt>
                <c:pt idx="14">
                  <c:v>UNICEF</c:v>
                </c:pt>
                <c:pt idx="15">
                  <c:v>United Kingdom</c:v>
                </c:pt>
                <c:pt idx="16">
                  <c:v>United States</c:v>
                </c:pt>
                <c:pt idx="17">
                  <c:v>WFP</c:v>
                </c:pt>
              </c:strCache>
            </c:strRef>
          </c:cat>
          <c:val>
            <c:numRef>
              <c:f>Summary!$N$66:$N$83</c:f>
              <c:numCache>
                <c:formatCode>General</c:formatCode>
                <c:ptCount val="18"/>
                <c:pt idx="0">
                  <c:v>2.8536679687499959E-2</c:v>
                </c:pt>
              </c:numCache>
            </c:numRef>
          </c:val>
        </c:ser>
        <c:ser>
          <c:idx val="13"/>
          <c:order val="13"/>
          <c:tx>
            <c:strRef>
              <c:f>Summary!$O$65</c:f>
              <c:strCache>
                <c:ptCount val="1"/>
                <c:pt idx="0">
                  <c:v>Reconstruction relief</c:v>
                </c:pt>
              </c:strCache>
            </c:strRef>
          </c:tx>
          <c:cat>
            <c:strRef>
              <c:f>Summary!$A$66:$A$83</c:f>
              <c:strCache>
                <c:ptCount val="18"/>
                <c:pt idx="0">
                  <c:v>Australia</c:v>
                </c:pt>
                <c:pt idx="1">
                  <c:v>Canada</c:v>
                </c:pt>
                <c:pt idx="2">
                  <c:v>Denmark</c:v>
                </c:pt>
                <c:pt idx="3">
                  <c:v>EU Institutions</c:v>
                </c:pt>
                <c:pt idx="4">
                  <c:v>GEF</c:v>
                </c:pt>
                <c:pt idx="5">
                  <c:v>Germany</c:v>
                </c:pt>
                <c:pt idx="6">
                  <c:v>Ireland</c:v>
                </c:pt>
                <c:pt idx="7">
                  <c:v>Italy</c:v>
                </c:pt>
                <c:pt idx="8">
                  <c:v>Korea</c:v>
                </c:pt>
                <c:pt idx="9">
                  <c:v>Luxembourg</c:v>
                </c:pt>
                <c:pt idx="10">
                  <c:v>Norway</c:v>
                </c:pt>
                <c:pt idx="11">
                  <c:v>Sweden</c:v>
                </c:pt>
                <c:pt idx="12">
                  <c:v>Switzerland</c:v>
                </c:pt>
                <c:pt idx="13">
                  <c:v>UNDP</c:v>
                </c:pt>
                <c:pt idx="14">
                  <c:v>UNICEF</c:v>
                </c:pt>
                <c:pt idx="15">
                  <c:v>United Kingdom</c:v>
                </c:pt>
                <c:pt idx="16">
                  <c:v>United States</c:v>
                </c:pt>
                <c:pt idx="17">
                  <c:v>WFP</c:v>
                </c:pt>
              </c:strCache>
            </c:strRef>
          </c:cat>
          <c:val>
            <c:numRef>
              <c:f>Summary!$O$66:$O$83</c:f>
              <c:numCache>
                <c:formatCode>General</c:formatCode>
                <c:ptCount val="18"/>
                <c:pt idx="1">
                  <c:v>2.4539877300613444</c:v>
                </c:pt>
                <c:pt idx="11">
                  <c:v>-1.5430193129110799</c:v>
                </c:pt>
              </c:numCache>
            </c:numRef>
          </c:val>
        </c:ser>
        <c:ser>
          <c:idx val="14"/>
          <c:order val="14"/>
          <c:tx>
            <c:strRef>
              <c:f>Summary!$P$65</c:f>
              <c:strCache>
                <c:ptCount val="1"/>
                <c:pt idx="0">
                  <c:v>Social/welfare services</c:v>
                </c:pt>
              </c:strCache>
            </c:strRef>
          </c:tx>
          <c:cat>
            <c:strRef>
              <c:f>Summary!$A$66:$A$83</c:f>
              <c:strCache>
                <c:ptCount val="18"/>
                <c:pt idx="0">
                  <c:v>Australia</c:v>
                </c:pt>
                <c:pt idx="1">
                  <c:v>Canada</c:v>
                </c:pt>
                <c:pt idx="2">
                  <c:v>Denmark</c:v>
                </c:pt>
                <c:pt idx="3">
                  <c:v>EU Institutions</c:v>
                </c:pt>
                <c:pt idx="4">
                  <c:v>GEF</c:v>
                </c:pt>
                <c:pt idx="5">
                  <c:v>Germany</c:v>
                </c:pt>
                <c:pt idx="6">
                  <c:v>Ireland</c:v>
                </c:pt>
                <c:pt idx="7">
                  <c:v>Italy</c:v>
                </c:pt>
                <c:pt idx="8">
                  <c:v>Korea</c:v>
                </c:pt>
                <c:pt idx="9">
                  <c:v>Luxembourg</c:v>
                </c:pt>
                <c:pt idx="10">
                  <c:v>Norway</c:v>
                </c:pt>
                <c:pt idx="11">
                  <c:v>Sweden</c:v>
                </c:pt>
                <c:pt idx="12">
                  <c:v>Switzerland</c:v>
                </c:pt>
                <c:pt idx="13">
                  <c:v>UNDP</c:v>
                </c:pt>
                <c:pt idx="14">
                  <c:v>UNICEF</c:v>
                </c:pt>
                <c:pt idx="15">
                  <c:v>United Kingdom</c:v>
                </c:pt>
                <c:pt idx="16">
                  <c:v>United States</c:v>
                </c:pt>
                <c:pt idx="17">
                  <c:v>WFP</c:v>
                </c:pt>
              </c:strCache>
            </c:strRef>
          </c:cat>
          <c:val>
            <c:numRef>
              <c:f>Summary!$P$66:$P$83</c:f>
              <c:numCache>
                <c:formatCode>General</c:formatCode>
                <c:ptCount val="18"/>
                <c:pt idx="14">
                  <c:v>1.3200000000000028E-3</c:v>
                </c:pt>
              </c:numCache>
            </c:numRef>
          </c:val>
        </c:ser>
        <c:overlap val="100"/>
        <c:axId val="131285376"/>
        <c:axId val="131286912"/>
      </c:barChart>
      <c:catAx>
        <c:axId val="131285376"/>
        <c:scaling>
          <c:orientation val="minMax"/>
        </c:scaling>
        <c:axPos val="l"/>
        <c:tickLblPos val="nextTo"/>
        <c:txPr>
          <a:bodyPr/>
          <a:lstStyle/>
          <a:p>
            <a:pPr>
              <a:defRPr sz="1100"/>
            </a:pPr>
            <a:endParaRPr lang="fi-FI"/>
          </a:p>
        </c:txPr>
        <c:crossAx val="131286912"/>
        <c:crosses val="autoZero"/>
        <c:auto val="1"/>
        <c:lblAlgn val="ctr"/>
        <c:lblOffset val="100"/>
      </c:catAx>
      <c:valAx>
        <c:axId val="131286912"/>
        <c:scaling>
          <c:orientation val="minMax"/>
        </c:scaling>
        <c:axPos val="b"/>
        <c:majorGridlines/>
        <c:numFmt formatCode="General" sourceLinked="1"/>
        <c:tickLblPos val="nextTo"/>
        <c:crossAx val="131285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195096695372422"/>
          <c:y val="3.0699296872978649E-2"/>
          <c:w val="0.23065766634881815"/>
          <c:h val="0.91331033830432551"/>
        </c:manualLayout>
      </c:layout>
    </c:legend>
    <c:plotVisOnly val="1"/>
  </c:chart>
  <c:externalData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chart>
    <c:plotArea>
      <c:layout/>
      <c:barChart>
        <c:barDir val="col"/>
        <c:grouping val="stacked"/>
        <c:ser>
          <c:idx val="0"/>
          <c:order val="0"/>
          <c:tx>
            <c:strRef>
              <c:f>Sheet1!$B$14</c:f>
              <c:strCache>
                <c:ptCount val="1"/>
                <c:pt idx="0">
                  <c:v>Appeal Funding (US$bn)</c:v>
                </c:pt>
              </c:strCache>
            </c:strRef>
          </c:tx>
          <c:dLbls>
            <c:showVal val="1"/>
          </c:dLbls>
          <c:cat>
            <c:numRef>
              <c:f>Sheet1!$C$12:$M$12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Sheet1!$C$14:$M$14</c:f>
              <c:numCache>
                <c:formatCode>General</c:formatCode>
                <c:ptCount val="11"/>
                <c:pt idx="0">
                  <c:v>1.1000000000000001</c:v>
                </c:pt>
                <c:pt idx="1">
                  <c:v>1.4</c:v>
                </c:pt>
                <c:pt idx="2">
                  <c:v>3</c:v>
                </c:pt>
                <c:pt idx="3">
                  <c:v>4</c:v>
                </c:pt>
                <c:pt idx="4">
                  <c:v>2.2000000000000002</c:v>
                </c:pt>
                <c:pt idx="5">
                  <c:v>4</c:v>
                </c:pt>
                <c:pt idx="6">
                  <c:v>3.5</c:v>
                </c:pt>
                <c:pt idx="7">
                  <c:v>3.7</c:v>
                </c:pt>
                <c:pt idx="8">
                  <c:v>5.0999999999999996</c:v>
                </c:pt>
                <c:pt idx="9">
                  <c:v>6.9</c:v>
                </c:pt>
                <c:pt idx="10">
                  <c:v>7.1</c:v>
                </c:pt>
              </c:numCache>
            </c:numRef>
          </c:val>
        </c:ser>
        <c:ser>
          <c:idx val="1"/>
          <c:order val="1"/>
          <c:tx>
            <c:strRef>
              <c:f>Sheet1!$B$13</c:f>
              <c:strCache>
                <c:ptCount val="1"/>
                <c:pt idx="0">
                  <c:v>Unmet Needs (US$bn)</c:v>
                </c:pt>
              </c:strCache>
            </c:strRef>
          </c:tx>
          <c:dLbls>
            <c:showVal val="1"/>
          </c:dLbls>
          <c:cat>
            <c:numRef>
              <c:f>Sheet1!$C$12:$M$12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Sheet1!$C$13:$M$13</c:f>
              <c:numCache>
                <c:formatCode>General</c:formatCode>
                <c:ptCount val="11"/>
                <c:pt idx="0">
                  <c:v>0.8</c:v>
                </c:pt>
                <c:pt idx="1">
                  <c:v>1.1000000000000001</c:v>
                </c:pt>
                <c:pt idx="2">
                  <c:v>1.4</c:v>
                </c:pt>
                <c:pt idx="3">
                  <c:v>1.3</c:v>
                </c:pt>
                <c:pt idx="4">
                  <c:v>1.2</c:v>
                </c:pt>
                <c:pt idx="5">
                  <c:v>2</c:v>
                </c:pt>
                <c:pt idx="6">
                  <c:v>1.7</c:v>
                </c:pt>
                <c:pt idx="7">
                  <c:v>1.4</c:v>
                </c:pt>
                <c:pt idx="8">
                  <c:v>2</c:v>
                </c:pt>
                <c:pt idx="9">
                  <c:v>2.8</c:v>
                </c:pt>
                <c:pt idx="10">
                  <c:v>4.2</c:v>
                </c:pt>
              </c:numCache>
            </c:numRef>
          </c:val>
        </c:ser>
        <c:overlap val="100"/>
        <c:axId val="131168128"/>
        <c:axId val="131169664"/>
      </c:barChart>
      <c:lineChart>
        <c:grouping val="standard"/>
        <c:ser>
          <c:idx val="2"/>
          <c:order val="2"/>
          <c:tx>
            <c:strRef>
              <c:f>Sheet1!$B$15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dLblPos val="t"/>
            <c:showVal val="1"/>
          </c:dLbls>
          <c:cat>
            <c:numRef>
              <c:f>Sheet1!$C$12:$M$12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Sheet1!$C$15:$M$15</c:f>
              <c:numCache>
                <c:formatCode>General</c:formatCode>
                <c:ptCount val="11"/>
                <c:pt idx="0">
                  <c:v>1.9000000000000001</c:v>
                </c:pt>
                <c:pt idx="1">
                  <c:v>2.5</c:v>
                </c:pt>
                <c:pt idx="2">
                  <c:v>4.4000000000000004</c:v>
                </c:pt>
                <c:pt idx="3">
                  <c:v>5.3</c:v>
                </c:pt>
                <c:pt idx="4">
                  <c:v>3.4000000000000004</c:v>
                </c:pt>
                <c:pt idx="5">
                  <c:v>6</c:v>
                </c:pt>
                <c:pt idx="6">
                  <c:v>5.2</c:v>
                </c:pt>
                <c:pt idx="7">
                  <c:v>5.0999999999999996</c:v>
                </c:pt>
                <c:pt idx="8">
                  <c:v>7.1</c:v>
                </c:pt>
                <c:pt idx="9">
                  <c:v>9.7000000000000011</c:v>
                </c:pt>
                <c:pt idx="10">
                  <c:v>11.3</c:v>
                </c:pt>
              </c:numCache>
            </c:numRef>
          </c:val>
        </c:ser>
        <c:marker val="1"/>
        <c:axId val="131168128"/>
        <c:axId val="131169664"/>
      </c:lineChart>
      <c:catAx>
        <c:axId val="131168128"/>
        <c:scaling>
          <c:orientation val="minMax"/>
        </c:scaling>
        <c:axPos val="b"/>
        <c:numFmt formatCode="General" sourceLinked="1"/>
        <c:tickLblPos val="nextTo"/>
        <c:crossAx val="131169664"/>
        <c:crosses val="autoZero"/>
        <c:auto val="1"/>
        <c:lblAlgn val="ctr"/>
        <c:lblOffset val="100"/>
      </c:catAx>
      <c:valAx>
        <c:axId val="131169664"/>
        <c:scaling>
          <c:orientation val="minMax"/>
        </c:scaling>
        <c:axPos val="l"/>
        <c:majorGridlines/>
        <c:numFmt formatCode="General" sourceLinked="1"/>
        <c:tickLblPos val="nextTo"/>
        <c:crossAx val="131168128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clrMapOvr bg1="dk1" tx1="lt1" bg2="dk2" tx2="lt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1"/>
          <c:order val="0"/>
          <c:spPr>
            <a:solidFill>
              <a:srgbClr val="FF8F19">
                <a:lumMod val="75000"/>
              </a:srgbClr>
            </a:solidFill>
          </c:spPr>
          <c:dLbls>
            <c:dLblPos val="ctr"/>
            <c:showVal val="1"/>
          </c:dLbls>
          <c:cat>
            <c:strRef>
              <c:f>Sheet1!$A$3:$A$5</c:f>
              <c:strCache>
                <c:ptCount val="3"/>
                <c:pt idx="0">
                  <c:v>2000-2002</c:v>
                </c:pt>
                <c:pt idx="1">
                  <c:v>2005-2007</c:v>
                </c:pt>
                <c:pt idx="2">
                  <c:v>2009</c:v>
                </c:pt>
              </c:strCache>
            </c:strRef>
          </c:cat>
          <c:val>
            <c:numRef>
              <c:f>Sheet1!$B$3:$B$5</c:f>
              <c:numCache>
                <c:formatCode>General</c:formatCode>
                <c:ptCount val="3"/>
                <c:pt idx="0">
                  <c:v>833</c:v>
                </c:pt>
                <c:pt idx="1">
                  <c:v>848</c:v>
                </c:pt>
                <c:pt idx="2">
                  <c:v>1023</c:v>
                </c:pt>
              </c:numCache>
            </c:numRef>
          </c:val>
        </c:ser>
        <c:axId val="131581056"/>
        <c:axId val="131582592"/>
      </c:barChart>
      <c:catAx>
        <c:axId val="131581056"/>
        <c:scaling>
          <c:orientation val="minMax"/>
        </c:scaling>
        <c:axPos val="b"/>
        <c:tickLblPos val="nextTo"/>
        <c:crossAx val="131582592"/>
        <c:crosses val="autoZero"/>
        <c:auto val="1"/>
        <c:lblAlgn val="ctr"/>
        <c:lblOffset val="100"/>
      </c:catAx>
      <c:valAx>
        <c:axId val="131582592"/>
        <c:scaling>
          <c:orientation val="minMax"/>
          <c:min val="60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millions</a:t>
                </a:r>
              </a:p>
            </c:rich>
          </c:tx>
        </c:title>
        <c:numFmt formatCode="General" sourceLinked="1"/>
        <c:tickLblPos val="nextTo"/>
        <c:crossAx val="131581056"/>
        <c:crosses val="autoZero"/>
        <c:crossBetween val="between"/>
      </c:valAx>
    </c:plotArea>
    <c:plotVisOnly val="1"/>
  </c:chart>
  <c:externalData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style val="42"/>
  <c:clrMapOvr bg1="dk1" tx1="lt1" bg2="dk2" tx2="lt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tx>
            <c:strRef>
              <c:f>'Other crises'!$A$12</c:f>
              <c:strCache>
                <c:ptCount val="1"/>
                <c:pt idx="0">
                  <c:v>Pakistan Floods (30 July) 2010</c:v>
                </c:pt>
              </c:strCache>
            </c:strRef>
          </c:tx>
          <c:marker>
            <c:symbol val="none"/>
          </c:marker>
          <c:cat>
            <c:strRef>
              <c:f>'Other crises'!$B$11:$Z$11</c:f>
              <c:strCache>
                <c:ptCount val="25"/>
                <c:pt idx="0">
                  <c:v>Day 1</c:v>
                </c:pt>
                <c:pt idx="1">
                  <c:v>Day 5</c:v>
                </c:pt>
                <c:pt idx="2">
                  <c:v>Day 10</c:v>
                </c:pt>
                <c:pt idx="3">
                  <c:v>Day 15</c:v>
                </c:pt>
                <c:pt idx="4">
                  <c:v>Day 20</c:v>
                </c:pt>
                <c:pt idx="5">
                  <c:v>Day 25</c:v>
                </c:pt>
                <c:pt idx="6">
                  <c:v>Day 30</c:v>
                </c:pt>
                <c:pt idx="7">
                  <c:v>Day 35</c:v>
                </c:pt>
                <c:pt idx="8">
                  <c:v>Day 40</c:v>
                </c:pt>
                <c:pt idx="9">
                  <c:v>Day 45</c:v>
                </c:pt>
                <c:pt idx="10">
                  <c:v>Day 50</c:v>
                </c:pt>
                <c:pt idx="11">
                  <c:v>Day 55</c:v>
                </c:pt>
                <c:pt idx="12">
                  <c:v>Day 60</c:v>
                </c:pt>
                <c:pt idx="13">
                  <c:v>Day 65</c:v>
                </c:pt>
                <c:pt idx="14">
                  <c:v>Day 70</c:v>
                </c:pt>
                <c:pt idx="15">
                  <c:v>Day 75</c:v>
                </c:pt>
                <c:pt idx="16">
                  <c:v>Day 80</c:v>
                </c:pt>
                <c:pt idx="17">
                  <c:v>Day 85</c:v>
                </c:pt>
                <c:pt idx="18">
                  <c:v>Day 90</c:v>
                </c:pt>
                <c:pt idx="19">
                  <c:v>Day 95</c:v>
                </c:pt>
                <c:pt idx="20">
                  <c:v>Day 100</c:v>
                </c:pt>
                <c:pt idx="21">
                  <c:v>Day 105</c:v>
                </c:pt>
                <c:pt idx="22">
                  <c:v>Day 110</c:v>
                </c:pt>
                <c:pt idx="23">
                  <c:v>Day 115</c:v>
                </c:pt>
                <c:pt idx="24">
                  <c:v>Day 117</c:v>
                </c:pt>
              </c:strCache>
            </c:strRef>
          </c:cat>
          <c:val>
            <c:numRef>
              <c:f>'Other crises'!$B$12:$Z$12</c:f>
              <c:numCache>
                <c:formatCode>0.000</c:formatCode>
                <c:ptCount val="25"/>
                <c:pt idx="0">
                  <c:v>8.0641320000000728E-3</c:v>
                </c:pt>
                <c:pt idx="1">
                  <c:v>4.6285415999999947E-2</c:v>
                </c:pt>
                <c:pt idx="2">
                  <c:v>0.20552942399999999</c:v>
                </c:pt>
                <c:pt idx="3">
                  <c:v>0.74979325100001049</c:v>
                </c:pt>
                <c:pt idx="4">
                  <c:v>0.89485396800000028</c:v>
                </c:pt>
                <c:pt idx="5">
                  <c:v>0.98643406499999087</c:v>
                </c:pt>
                <c:pt idx="6">
                  <c:v>1.115180855</c:v>
                </c:pt>
                <c:pt idx="7">
                  <c:v>1.2927796889999794</c:v>
                </c:pt>
                <c:pt idx="8">
                  <c:v>1.3827246209999837</c:v>
                </c:pt>
                <c:pt idx="9">
                  <c:v>1.5374505430000001</c:v>
                </c:pt>
                <c:pt idx="10">
                  <c:v>1.5672055330000001</c:v>
                </c:pt>
                <c:pt idx="11">
                  <c:v>1.5854816949999817</c:v>
                </c:pt>
                <c:pt idx="12">
                  <c:v>1.6217552710000001</c:v>
                </c:pt>
                <c:pt idx="13">
                  <c:v>1.6709250200000001</c:v>
                </c:pt>
                <c:pt idx="14">
                  <c:v>1.682927407</c:v>
                </c:pt>
                <c:pt idx="15">
                  <c:v>1.6850546771999817</c:v>
                </c:pt>
                <c:pt idx="16">
                  <c:v>1.6850546771999817</c:v>
                </c:pt>
                <c:pt idx="17">
                  <c:v>1.6850546771999817</c:v>
                </c:pt>
                <c:pt idx="18">
                  <c:v>1.6850546771999817</c:v>
                </c:pt>
                <c:pt idx="19">
                  <c:v>1.6850546771999817</c:v>
                </c:pt>
                <c:pt idx="20">
                  <c:v>1.7938137690000004</c:v>
                </c:pt>
                <c:pt idx="21">
                  <c:v>1.8834599830000001</c:v>
                </c:pt>
                <c:pt idx="22">
                  <c:v>1.8885959240000243</c:v>
                </c:pt>
                <c:pt idx="23">
                  <c:v>1.8899848129999808</c:v>
                </c:pt>
                <c:pt idx="24">
                  <c:v>1.8899848129999808</c:v>
                </c:pt>
              </c:numCache>
            </c:numRef>
          </c:val>
        </c:ser>
        <c:ser>
          <c:idx val="1"/>
          <c:order val="1"/>
          <c:tx>
            <c:strRef>
              <c:f>'Other crises'!$A$13</c:f>
              <c:strCache>
                <c:ptCount val="1"/>
                <c:pt idx="0">
                  <c:v>Haiti Earthquake (12 January) 2010</c:v>
                </c:pt>
              </c:strCache>
            </c:strRef>
          </c:tx>
          <c:marker>
            <c:symbol val="none"/>
          </c:marker>
          <c:cat>
            <c:strRef>
              <c:f>'Other crises'!$B$11:$Z$11</c:f>
              <c:strCache>
                <c:ptCount val="25"/>
                <c:pt idx="0">
                  <c:v>Day 1</c:v>
                </c:pt>
                <c:pt idx="1">
                  <c:v>Day 5</c:v>
                </c:pt>
                <c:pt idx="2">
                  <c:v>Day 10</c:v>
                </c:pt>
                <c:pt idx="3">
                  <c:v>Day 15</c:v>
                </c:pt>
                <c:pt idx="4">
                  <c:v>Day 20</c:v>
                </c:pt>
                <c:pt idx="5">
                  <c:v>Day 25</c:v>
                </c:pt>
                <c:pt idx="6">
                  <c:v>Day 30</c:v>
                </c:pt>
                <c:pt idx="7">
                  <c:v>Day 35</c:v>
                </c:pt>
                <c:pt idx="8">
                  <c:v>Day 40</c:v>
                </c:pt>
                <c:pt idx="9">
                  <c:v>Day 45</c:v>
                </c:pt>
                <c:pt idx="10">
                  <c:v>Day 50</c:v>
                </c:pt>
                <c:pt idx="11">
                  <c:v>Day 55</c:v>
                </c:pt>
                <c:pt idx="12">
                  <c:v>Day 60</c:v>
                </c:pt>
                <c:pt idx="13">
                  <c:v>Day 65</c:v>
                </c:pt>
                <c:pt idx="14">
                  <c:v>Day 70</c:v>
                </c:pt>
                <c:pt idx="15">
                  <c:v>Day 75</c:v>
                </c:pt>
                <c:pt idx="16">
                  <c:v>Day 80</c:v>
                </c:pt>
                <c:pt idx="17">
                  <c:v>Day 85</c:v>
                </c:pt>
                <c:pt idx="18">
                  <c:v>Day 90</c:v>
                </c:pt>
                <c:pt idx="19">
                  <c:v>Day 95</c:v>
                </c:pt>
                <c:pt idx="20">
                  <c:v>Day 100</c:v>
                </c:pt>
                <c:pt idx="21">
                  <c:v>Day 105</c:v>
                </c:pt>
                <c:pt idx="22">
                  <c:v>Day 110</c:v>
                </c:pt>
                <c:pt idx="23">
                  <c:v>Day 115</c:v>
                </c:pt>
                <c:pt idx="24">
                  <c:v>Day 117</c:v>
                </c:pt>
              </c:strCache>
            </c:strRef>
          </c:cat>
          <c:val>
            <c:numRef>
              <c:f>'Other crises'!$B$13:$Z$13</c:f>
              <c:numCache>
                <c:formatCode>0.000</c:formatCode>
                <c:ptCount val="25"/>
                <c:pt idx="0">
                  <c:v>0.126364428</c:v>
                </c:pt>
                <c:pt idx="1">
                  <c:v>0.59216637899998781</c:v>
                </c:pt>
                <c:pt idx="2">
                  <c:v>1.6194545659999999</c:v>
                </c:pt>
                <c:pt idx="3">
                  <c:v>2.0382432480000001</c:v>
                </c:pt>
                <c:pt idx="4">
                  <c:v>2.1156967730000003</c:v>
                </c:pt>
                <c:pt idx="5">
                  <c:v>2.1764723809999977</c:v>
                </c:pt>
                <c:pt idx="6">
                  <c:v>2.3465524349999516</c:v>
                </c:pt>
                <c:pt idx="7">
                  <c:v>2.4298478299999977</c:v>
                </c:pt>
                <c:pt idx="8">
                  <c:v>2.4526165049999977</c:v>
                </c:pt>
                <c:pt idx="9">
                  <c:v>2.6236024689999997</c:v>
                </c:pt>
                <c:pt idx="10">
                  <c:v>2.6622154869999997</c:v>
                </c:pt>
                <c:pt idx="11">
                  <c:v>2.7377462910000001</c:v>
                </c:pt>
                <c:pt idx="12">
                  <c:v>2.7434653809999996</c:v>
                </c:pt>
                <c:pt idx="13">
                  <c:v>2.8113508269999987</c:v>
                </c:pt>
                <c:pt idx="14">
                  <c:v>2.8985129029999994</c:v>
                </c:pt>
                <c:pt idx="15">
                  <c:v>2.9034592460000002</c:v>
                </c:pt>
                <c:pt idx="16">
                  <c:v>2.9460081499999977</c:v>
                </c:pt>
                <c:pt idx="17">
                  <c:v>2.9821634779999999</c:v>
                </c:pt>
                <c:pt idx="18">
                  <c:v>3.1151951449999995</c:v>
                </c:pt>
                <c:pt idx="19">
                  <c:v>3.1364181299999534</c:v>
                </c:pt>
                <c:pt idx="20">
                  <c:v>3.1521479259999987</c:v>
                </c:pt>
                <c:pt idx="21">
                  <c:v>3.1774520720000003</c:v>
                </c:pt>
                <c:pt idx="22">
                  <c:v>3.1874573860000006</c:v>
                </c:pt>
                <c:pt idx="23">
                  <c:v>3.2343272900000373</c:v>
                </c:pt>
                <c:pt idx="24">
                  <c:v>3.2488764400000005</c:v>
                </c:pt>
              </c:numCache>
            </c:numRef>
          </c:val>
        </c:ser>
        <c:ser>
          <c:idx val="2"/>
          <c:order val="2"/>
          <c:tx>
            <c:strRef>
              <c:f>'Other crises'!$A$14</c:f>
              <c:strCache>
                <c:ptCount val="1"/>
                <c:pt idx="0">
                  <c:v>South Asia Earthquake (8 October) 2005</c:v>
                </c:pt>
              </c:strCache>
            </c:strRef>
          </c:tx>
          <c:marker>
            <c:symbol val="none"/>
          </c:marker>
          <c:cat>
            <c:strRef>
              <c:f>'Other crises'!$B$11:$Z$11</c:f>
              <c:strCache>
                <c:ptCount val="25"/>
                <c:pt idx="0">
                  <c:v>Day 1</c:v>
                </c:pt>
                <c:pt idx="1">
                  <c:v>Day 5</c:v>
                </c:pt>
                <c:pt idx="2">
                  <c:v>Day 10</c:v>
                </c:pt>
                <c:pt idx="3">
                  <c:v>Day 15</c:v>
                </c:pt>
                <c:pt idx="4">
                  <c:v>Day 20</c:v>
                </c:pt>
                <c:pt idx="5">
                  <c:v>Day 25</c:v>
                </c:pt>
                <c:pt idx="6">
                  <c:v>Day 30</c:v>
                </c:pt>
                <c:pt idx="7">
                  <c:v>Day 35</c:v>
                </c:pt>
                <c:pt idx="8">
                  <c:v>Day 40</c:v>
                </c:pt>
                <c:pt idx="9">
                  <c:v>Day 45</c:v>
                </c:pt>
                <c:pt idx="10">
                  <c:v>Day 50</c:v>
                </c:pt>
                <c:pt idx="11">
                  <c:v>Day 55</c:v>
                </c:pt>
                <c:pt idx="12">
                  <c:v>Day 60</c:v>
                </c:pt>
                <c:pt idx="13">
                  <c:v>Day 65</c:v>
                </c:pt>
                <c:pt idx="14">
                  <c:v>Day 70</c:v>
                </c:pt>
                <c:pt idx="15">
                  <c:v>Day 75</c:v>
                </c:pt>
                <c:pt idx="16">
                  <c:v>Day 80</c:v>
                </c:pt>
                <c:pt idx="17">
                  <c:v>Day 85</c:v>
                </c:pt>
                <c:pt idx="18">
                  <c:v>Day 90</c:v>
                </c:pt>
                <c:pt idx="19">
                  <c:v>Day 95</c:v>
                </c:pt>
                <c:pt idx="20">
                  <c:v>Day 100</c:v>
                </c:pt>
                <c:pt idx="21">
                  <c:v>Day 105</c:v>
                </c:pt>
                <c:pt idx="22">
                  <c:v>Day 110</c:v>
                </c:pt>
                <c:pt idx="23">
                  <c:v>Day 115</c:v>
                </c:pt>
                <c:pt idx="24">
                  <c:v>Day 117</c:v>
                </c:pt>
              </c:strCache>
            </c:strRef>
          </c:cat>
          <c:val>
            <c:numRef>
              <c:f>'Other crises'!$B$14:$Z$14</c:f>
              <c:numCache>
                <c:formatCode>0.000</c:formatCode>
                <c:ptCount val="25"/>
                <c:pt idx="0">
                  <c:v>3.8124960999999999E-2</c:v>
                </c:pt>
                <c:pt idx="1">
                  <c:v>0.14444908000000456</c:v>
                </c:pt>
                <c:pt idx="2">
                  <c:v>0.21016438300000256</c:v>
                </c:pt>
                <c:pt idx="3">
                  <c:v>0.32308388800000726</c:v>
                </c:pt>
                <c:pt idx="4">
                  <c:v>0.5838923109999995</c:v>
                </c:pt>
                <c:pt idx="5">
                  <c:v>0.63852620400000015</c:v>
                </c:pt>
                <c:pt idx="6">
                  <c:v>0.68507668900000041</c:v>
                </c:pt>
                <c:pt idx="7">
                  <c:v>0.73637157800000064</c:v>
                </c:pt>
                <c:pt idx="8">
                  <c:v>0.89969427200001273</c:v>
                </c:pt>
                <c:pt idx="9">
                  <c:v>0.94046528800000018</c:v>
                </c:pt>
                <c:pt idx="10">
                  <c:v>0.96231057600000025</c:v>
                </c:pt>
                <c:pt idx="11">
                  <c:v>0.9910499710000007</c:v>
                </c:pt>
                <c:pt idx="12">
                  <c:v>1.0331276019999998</c:v>
                </c:pt>
                <c:pt idx="13">
                  <c:v>1.0559448329999797</c:v>
                </c:pt>
                <c:pt idx="14">
                  <c:v>1.0777989220000002</c:v>
                </c:pt>
                <c:pt idx="15">
                  <c:v>1.0802624700000001</c:v>
                </c:pt>
                <c:pt idx="16">
                  <c:v>1.100461041</c:v>
                </c:pt>
                <c:pt idx="17">
                  <c:v>1.1123146959999815</c:v>
                </c:pt>
                <c:pt idx="18">
                  <c:v>1.1143476330000164</c:v>
                </c:pt>
                <c:pt idx="19">
                  <c:v>1.1202686240000101</c:v>
                </c:pt>
                <c:pt idx="20">
                  <c:v>1.1235563630000003</c:v>
                </c:pt>
                <c:pt idx="21">
                  <c:v>1.1248566260000001</c:v>
                </c:pt>
                <c:pt idx="22">
                  <c:v>1.1322621230000212</c:v>
                </c:pt>
                <c:pt idx="23">
                  <c:v>1.1376720259999999</c:v>
                </c:pt>
                <c:pt idx="24">
                  <c:v>1.1378971640000162</c:v>
                </c:pt>
              </c:numCache>
            </c:numRef>
          </c:val>
        </c:ser>
        <c:ser>
          <c:idx val="3"/>
          <c:order val="3"/>
          <c:tx>
            <c:strRef>
              <c:f>'Other crises'!$A$15</c:f>
              <c:strCache>
                <c:ptCount val="1"/>
                <c:pt idx="0">
                  <c:v>Asia Tsunami (24 December) 2004</c:v>
                </c:pt>
              </c:strCache>
            </c:strRef>
          </c:tx>
          <c:marker>
            <c:symbol val="none"/>
          </c:marker>
          <c:cat>
            <c:strRef>
              <c:f>'Other crises'!$B$11:$Z$11</c:f>
              <c:strCache>
                <c:ptCount val="25"/>
                <c:pt idx="0">
                  <c:v>Day 1</c:v>
                </c:pt>
                <c:pt idx="1">
                  <c:v>Day 5</c:v>
                </c:pt>
                <c:pt idx="2">
                  <c:v>Day 10</c:v>
                </c:pt>
                <c:pt idx="3">
                  <c:v>Day 15</c:v>
                </c:pt>
                <c:pt idx="4">
                  <c:v>Day 20</c:v>
                </c:pt>
                <c:pt idx="5">
                  <c:v>Day 25</c:v>
                </c:pt>
                <c:pt idx="6">
                  <c:v>Day 30</c:v>
                </c:pt>
                <c:pt idx="7">
                  <c:v>Day 35</c:v>
                </c:pt>
                <c:pt idx="8">
                  <c:v>Day 40</c:v>
                </c:pt>
                <c:pt idx="9">
                  <c:v>Day 45</c:v>
                </c:pt>
                <c:pt idx="10">
                  <c:v>Day 50</c:v>
                </c:pt>
                <c:pt idx="11">
                  <c:v>Day 55</c:v>
                </c:pt>
                <c:pt idx="12">
                  <c:v>Day 60</c:v>
                </c:pt>
                <c:pt idx="13">
                  <c:v>Day 65</c:v>
                </c:pt>
                <c:pt idx="14">
                  <c:v>Day 70</c:v>
                </c:pt>
                <c:pt idx="15">
                  <c:v>Day 75</c:v>
                </c:pt>
                <c:pt idx="16">
                  <c:v>Day 80</c:v>
                </c:pt>
                <c:pt idx="17">
                  <c:v>Day 85</c:v>
                </c:pt>
                <c:pt idx="18">
                  <c:v>Day 90</c:v>
                </c:pt>
                <c:pt idx="19">
                  <c:v>Day 95</c:v>
                </c:pt>
                <c:pt idx="20">
                  <c:v>Day 100</c:v>
                </c:pt>
                <c:pt idx="21">
                  <c:v>Day 105</c:v>
                </c:pt>
                <c:pt idx="22">
                  <c:v>Day 110</c:v>
                </c:pt>
                <c:pt idx="23">
                  <c:v>Day 115</c:v>
                </c:pt>
                <c:pt idx="24">
                  <c:v>Day 117</c:v>
                </c:pt>
              </c:strCache>
            </c:strRef>
          </c:cat>
          <c:val>
            <c:numRef>
              <c:f>'Other crises'!$B$15:$Z$15</c:f>
              <c:numCache>
                <c:formatCode>0.000</c:formatCode>
                <c:ptCount val="25"/>
                <c:pt idx="0">
                  <c:v>2.7845053000000296E-2</c:v>
                </c:pt>
                <c:pt idx="1">
                  <c:v>0.29361573800000001</c:v>
                </c:pt>
                <c:pt idx="2">
                  <c:v>1.2305575870000001</c:v>
                </c:pt>
                <c:pt idx="3">
                  <c:v>1.3927771579999997</c:v>
                </c:pt>
                <c:pt idx="4">
                  <c:v>2.1773294620000012</c:v>
                </c:pt>
                <c:pt idx="5">
                  <c:v>2.2510532919999999</c:v>
                </c:pt>
                <c:pt idx="6">
                  <c:v>2.4010923879999999</c:v>
                </c:pt>
                <c:pt idx="7">
                  <c:v>2.9267911250000003</c:v>
                </c:pt>
                <c:pt idx="8">
                  <c:v>2.9756504589999988</c:v>
                </c:pt>
                <c:pt idx="9">
                  <c:v>3.1016607080000012</c:v>
                </c:pt>
                <c:pt idx="10">
                  <c:v>3.1312497899999987</c:v>
                </c:pt>
                <c:pt idx="11">
                  <c:v>3.1450497320000004</c:v>
                </c:pt>
                <c:pt idx="12">
                  <c:v>3.3473685780000002</c:v>
                </c:pt>
                <c:pt idx="13">
                  <c:v>3.3694904979999998</c:v>
                </c:pt>
                <c:pt idx="14">
                  <c:v>3.3842150729999996</c:v>
                </c:pt>
                <c:pt idx="15">
                  <c:v>3.4146123449999997</c:v>
                </c:pt>
                <c:pt idx="16">
                  <c:v>4.8115267259999985</c:v>
                </c:pt>
                <c:pt idx="17">
                  <c:v>4.8537903579999755</c:v>
                </c:pt>
                <c:pt idx="18">
                  <c:v>4.8611213469999655</c:v>
                </c:pt>
                <c:pt idx="19">
                  <c:v>4.8694802659999645</c:v>
                </c:pt>
                <c:pt idx="20">
                  <c:v>4.8805499979999976</c:v>
                </c:pt>
                <c:pt idx="21">
                  <c:v>5.1142211529999955</c:v>
                </c:pt>
                <c:pt idx="22">
                  <c:v>5.11564803</c:v>
                </c:pt>
                <c:pt idx="23">
                  <c:v>5.1711482480000006</c:v>
                </c:pt>
                <c:pt idx="24">
                  <c:v>5.1752961410000013</c:v>
                </c:pt>
              </c:numCache>
            </c:numRef>
          </c:val>
        </c:ser>
        <c:marker val="1"/>
        <c:axId val="131749376"/>
        <c:axId val="131750912"/>
      </c:lineChart>
      <c:catAx>
        <c:axId val="131749376"/>
        <c:scaling>
          <c:orientation val="minMax"/>
        </c:scaling>
        <c:axPos val="b"/>
        <c:numFmt formatCode="General" sourceLinked="1"/>
        <c:tickLblPos val="nextTo"/>
        <c:crossAx val="131750912"/>
        <c:crosses val="autoZero"/>
        <c:auto val="1"/>
        <c:lblAlgn val="ctr"/>
        <c:lblOffset val="100"/>
      </c:catAx>
      <c:valAx>
        <c:axId val="13175091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Us$ billion</a:t>
                </a:r>
              </a:p>
            </c:rich>
          </c:tx>
        </c:title>
        <c:numFmt formatCode="0.0" sourceLinked="0"/>
        <c:tickLblPos val="nextTo"/>
        <c:crossAx val="131749376"/>
        <c:crosses val="autoZero"/>
        <c:crossBetween val="between"/>
      </c:valAx>
      <c:spPr>
        <a:noFill/>
        <a:ln w="25400">
          <a:noFill/>
        </a:ln>
      </c:spPr>
    </c:plotArea>
    <c:legend>
      <c:legendPos val="t"/>
    </c:legend>
    <c:plotVisOnly val="1"/>
    <c:dispBlanksAs val="gap"/>
  </c:chart>
  <c:externalData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'aid to Fragile states 09'!$C$1</c:f>
              <c:strCache>
                <c:ptCount val="1"/>
                <c:pt idx="0">
                  <c:v>Humanitarian</c:v>
                </c:pt>
              </c:strCache>
            </c:strRef>
          </c:tx>
          <c:cat>
            <c:strRef>
              <c:f>'aid to Fragile states 09'!$B$2:$B$21</c:f>
              <c:strCache>
                <c:ptCount val="20"/>
                <c:pt idx="0">
                  <c:v>Sudan</c:v>
                </c:pt>
                <c:pt idx="1">
                  <c:v>Palestinian Adm. Areas</c:v>
                </c:pt>
                <c:pt idx="2">
                  <c:v>Afghanistan</c:v>
                </c:pt>
                <c:pt idx="3">
                  <c:v>Iraq</c:v>
                </c:pt>
                <c:pt idx="4">
                  <c:v>Ethiopia</c:v>
                </c:pt>
                <c:pt idx="5">
                  <c:v>Congo, Dem. Rep.</c:v>
                </c:pt>
                <c:pt idx="6">
                  <c:v>Somalia</c:v>
                </c:pt>
                <c:pt idx="7">
                  <c:v>Pakistan</c:v>
                </c:pt>
                <c:pt idx="8">
                  <c:v>Indonesia</c:v>
                </c:pt>
                <c:pt idx="9">
                  <c:v>Lebanon</c:v>
                </c:pt>
                <c:pt idx="10">
                  <c:v>Kenya</c:v>
                </c:pt>
                <c:pt idx="11">
                  <c:v>Serbia</c:v>
                </c:pt>
                <c:pt idx="12">
                  <c:v>Uganda</c:v>
                </c:pt>
                <c:pt idx="13">
                  <c:v>Zimbabwe</c:v>
                </c:pt>
                <c:pt idx="14">
                  <c:v>Sri Lanka</c:v>
                </c:pt>
                <c:pt idx="15">
                  <c:v>Angola</c:v>
                </c:pt>
                <c:pt idx="16">
                  <c:v>Jordan</c:v>
                </c:pt>
                <c:pt idx="17">
                  <c:v>Burundi</c:v>
                </c:pt>
                <c:pt idx="18">
                  <c:v>Chad</c:v>
                </c:pt>
                <c:pt idx="19">
                  <c:v>Liberia</c:v>
                </c:pt>
              </c:strCache>
            </c:strRef>
          </c:cat>
          <c:val>
            <c:numRef>
              <c:f>'aid to Fragile states 09'!$C$2:$C$21</c:f>
              <c:numCache>
                <c:formatCode>General</c:formatCode>
                <c:ptCount val="20"/>
                <c:pt idx="0">
                  <c:v>8725.6369472366769</c:v>
                </c:pt>
                <c:pt idx="1">
                  <c:v>6403.1568244857554</c:v>
                </c:pt>
                <c:pt idx="2">
                  <c:v>5092.1734362164525</c:v>
                </c:pt>
                <c:pt idx="3">
                  <c:v>5080.1753603668913</c:v>
                </c:pt>
                <c:pt idx="4">
                  <c:v>4809.3009124493556</c:v>
                </c:pt>
                <c:pt idx="5">
                  <c:v>3470.2756167489156</c:v>
                </c:pt>
                <c:pt idx="6">
                  <c:v>2551.042265417098</c:v>
                </c:pt>
                <c:pt idx="7">
                  <c:v>2336.0949143277708</c:v>
                </c:pt>
                <c:pt idx="8">
                  <c:v>2262.0765927500402</c:v>
                </c:pt>
                <c:pt idx="9">
                  <c:v>1783.6348299999972</c:v>
                </c:pt>
                <c:pt idx="10">
                  <c:v>1677.9955183041661</c:v>
                </c:pt>
                <c:pt idx="11">
                  <c:v>1604.9921237025783</c:v>
                </c:pt>
                <c:pt idx="12">
                  <c:v>1560.770959284308</c:v>
                </c:pt>
                <c:pt idx="13">
                  <c:v>1517.9041322619894</c:v>
                </c:pt>
                <c:pt idx="14">
                  <c:v>1509.000363501397</c:v>
                </c:pt>
                <c:pt idx="15">
                  <c:v>1368.1781191824439</c:v>
                </c:pt>
                <c:pt idx="16">
                  <c:v>1296.5318662711122</c:v>
                </c:pt>
                <c:pt idx="17">
                  <c:v>1196.116311897284</c:v>
                </c:pt>
                <c:pt idx="18">
                  <c:v>1120.3665882898028</c:v>
                </c:pt>
                <c:pt idx="19">
                  <c:v>951.3339894166196</c:v>
                </c:pt>
              </c:numCache>
            </c:numRef>
          </c:val>
        </c:ser>
        <c:gapWidth val="55"/>
        <c:overlap val="100"/>
        <c:axId val="129283584"/>
        <c:axId val="129285120"/>
      </c:barChart>
      <c:lineChart>
        <c:grouping val="standard"/>
        <c:ser>
          <c:idx val="2"/>
          <c:order val="1"/>
          <c:tx>
            <c:strRef>
              <c:f>'aid to Fragile states 09'!$D$1</c:f>
              <c:strCache>
                <c:ptCount val="1"/>
                <c:pt idx="0">
                  <c:v>Humanitarian as % of total ODA</c:v>
                </c:pt>
              </c:strCache>
            </c:strRef>
          </c:tx>
          <c:marker>
            <c:symbol val="none"/>
          </c:marker>
          <c:val>
            <c:numRef>
              <c:f>'aid to Fragile states 09'!$D$2:$D$21</c:f>
              <c:numCache>
                <c:formatCode>0\ %</c:formatCode>
                <c:ptCount val="20"/>
                <c:pt idx="0">
                  <c:v>0.60300109860761364</c:v>
                </c:pt>
                <c:pt idx="1">
                  <c:v>0.3753568865712365</c:v>
                </c:pt>
                <c:pt idx="2">
                  <c:v>0.17395027679139183</c:v>
                </c:pt>
                <c:pt idx="3">
                  <c:v>0.15088691595315332</c:v>
                </c:pt>
                <c:pt idx="4">
                  <c:v>0.21024431722082901</c:v>
                </c:pt>
                <c:pt idx="5">
                  <c:v>0.28296487899922629</c:v>
                </c:pt>
                <c:pt idx="6">
                  <c:v>0.68123166177103944</c:v>
                </c:pt>
                <c:pt idx="7">
                  <c:v>0.12299884452797274</c:v>
                </c:pt>
                <c:pt idx="8">
                  <c:v>0.16367793966335267</c:v>
                </c:pt>
                <c:pt idx="9">
                  <c:v>0.33223277260679168</c:v>
                </c:pt>
                <c:pt idx="10">
                  <c:v>0.17114352516868717</c:v>
                </c:pt>
                <c:pt idx="11">
                  <c:v>0.12545508949193829</c:v>
                </c:pt>
                <c:pt idx="12">
                  <c:v>0.10604843063233488</c:v>
                </c:pt>
                <c:pt idx="13">
                  <c:v>0.38891998254156357</c:v>
                </c:pt>
                <c:pt idx="14">
                  <c:v>0.21587586547051288</c:v>
                </c:pt>
                <c:pt idx="15">
                  <c:v>0.31701757716622442</c:v>
                </c:pt>
                <c:pt idx="16">
                  <c:v>0.17038734949655324</c:v>
                </c:pt>
                <c:pt idx="17">
                  <c:v>0.31339264644239195</c:v>
                </c:pt>
                <c:pt idx="18">
                  <c:v>0.30043806385164507</c:v>
                </c:pt>
                <c:pt idx="19">
                  <c:v>0.31856931537222777</c:v>
                </c:pt>
              </c:numCache>
            </c:numRef>
          </c:val>
        </c:ser>
        <c:marker val="1"/>
        <c:axId val="129292544"/>
        <c:axId val="129291008"/>
      </c:lineChart>
      <c:catAx>
        <c:axId val="129283584"/>
        <c:scaling>
          <c:orientation val="minMax"/>
        </c:scaling>
        <c:axPos val="b"/>
        <c:numFmt formatCode="General" sourceLinked="1"/>
        <c:majorTickMark val="none"/>
        <c:tickLblPos val="low"/>
        <c:crossAx val="129285120"/>
        <c:crosses val="autoZero"/>
        <c:auto val="1"/>
        <c:lblAlgn val="ctr"/>
        <c:lblOffset val="100"/>
      </c:catAx>
      <c:valAx>
        <c:axId val="129285120"/>
        <c:scaling>
          <c:orientation val="minMax"/>
          <c:min val="-1000"/>
        </c:scaling>
        <c:axPos val="l"/>
        <c:majorGridlines/>
        <c:numFmt formatCode="#,##0" sourceLinked="0"/>
        <c:majorTickMark val="none"/>
        <c:tickLblPos val="nextTo"/>
        <c:crossAx val="129283584"/>
        <c:crosses val="autoZero"/>
        <c:crossBetween val="between"/>
      </c:valAx>
      <c:valAx>
        <c:axId val="129291008"/>
        <c:scaling>
          <c:orientation val="minMax"/>
        </c:scaling>
        <c:axPos val="r"/>
        <c:numFmt formatCode="0\ %" sourceLinked="1"/>
        <c:tickLblPos val="nextTo"/>
        <c:crossAx val="129292544"/>
        <c:crosses val="max"/>
        <c:crossBetween val="between"/>
      </c:valAx>
      <c:catAx>
        <c:axId val="129292544"/>
        <c:scaling>
          <c:orientation val="minMax"/>
        </c:scaling>
        <c:delete val="1"/>
        <c:axPos val="b"/>
        <c:tickLblPos val="none"/>
        <c:crossAx val="129291008"/>
        <c:crosses val="autoZero"/>
        <c:auto val="1"/>
        <c:lblAlgn val="ctr"/>
        <c:lblOffset val="100"/>
      </c:catAx>
    </c:plotArea>
    <c:legend>
      <c:legendPos val="b"/>
    </c:legend>
    <c:plotVisOnly val="1"/>
    <c:dispBlanksAs val="gap"/>
  </c:chart>
  <c:spPr>
    <a:solidFill>
      <a:schemeClr val="bg1"/>
    </a:solidFill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clrMapOvr bg1="dk1" tx1="lt1" bg2="dk2" tx2="lt2" accent1="accent1" accent2="accent2" accent3="accent3" accent4="accent4" accent5="accent5" accent6="accent6" hlink="hlink" folHlink="folHlink"/>
  <c:chart>
    <c:plotArea>
      <c:layout/>
      <c:barChart>
        <c:barDir val="col"/>
        <c:grouping val="stacked"/>
        <c:ser>
          <c:idx val="0"/>
          <c:order val="0"/>
          <c:dLbls>
            <c:dLbl>
              <c:idx val="0"/>
              <c:layout>
                <c:manualLayout>
                  <c:x val="0"/>
                  <c:y val="-0.36207038503658912"/>
                </c:manualLayout>
              </c:layout>
              <c:dLblPos val="ctr"/>
              <c:showVal val="1"/>
            </c:dLbl>
            <c:dLbl>
              <c:idx val="1"/>
              <c:layout>
                <c:manualLayout>
                  <c:x val="1.6330490027857327E-3"/>
                  <c:y val="-0.33384137873570296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3.2660980055714685E-3"/>
                  <c:y val="-0.32463183654197153"/>
                </c:manualLayout>
              </c:layout>
              <c:dLblPos val="ctr"/>
              <c:showVal val="1"/>
            </c:dLbl>
            <c:dLbl>
              <c:idx val="3"/>
              <c:layout>
                <c:manualLayout>
                  <c:x val="4.8991470083570984E-3"/>
                  <c:y val="-0.31555447212215454"/>
                </c:manualLayout>
              </c:layout>
              <c:dLblPos val="ctr"/>
              <c:showVal val="1"/>
            </c:dLbl>
            <c:dLbl>
              <c:idx val="4"/>
              <c:layout>
                <c:manualLayout>
                  <c:x val="6.5321960111429135E-3"/>
                  <c:y val="-0.31908061802657439"/>
                </c:manualLayout>
              </c:layout>
              <c:dLblPos val="ctr"/>
              <c:showVal val="1"/>
            </c:dLbl>
            <c:dLbl>
              <c:idx val="5"/>
              <c:layout>
                <c:manualLayout>
                  <c:x val="8.1652450139285768E-3"/>
                  <c:y val="-0.30641114280952908"/>
                </c:manualLayout>
              </c:layout>
              <c:dLblPos val="ctr"/>
              <c:showVal val="1"/>
            </c:dLbl>
            <c:dLbl>
              <c:idx val="6"/>
              <c:layout>
                <c:manualLayout>
                  <c:x val="1.6330490027857327E-3"/>
                  <c:y val="-0.29863571706318343"/>
                </c:manualLayout>
              </c:layout>
              <c:dLblPos val="ctr"/>
              <c:showVal val="1"/>
            </c:dLbl>
            <c:dLbl>
              <c:idx val="7"/>
              <c:layout>
                <c:manualLayout>
                  <c:x val="3.2660980055714685E-3"/>
                  <c:y val="-0.30021441070039839"/>
                </c:manualLayout>
              </c:layout>
              <c:dLblPos val="ctr"/>
              <c:showVal val="1"/>
            </c:dLbl>
            <c:dLbl>
              <c:idx val="8"/>
              <c:layout>
                <c:manualLayout>
                  <c:x val="4.8991470083570984E-3"/>
                  <c:y val="-0.27643357087307757"/>
                </c:manualLayout>
              </c:layout>
              <c:dLblPos val="ctr"/>
              <c:showVal val="1"/>
            </c:dLbl>
            <c:dLbl>
              <c:idx val="9"/>
              <c:layout>
                <c:manualLayout>
                  <c:x val="8.1652450139285768E-3"/>
                  <c:y val="-0.26484185288936152"/>
                </c:manualLayout>
              </c:layout>
              <c:dLblPos val="ctr"/>
              <c:showVal val="1"/>
            </c:dLbl>
            <c:dLblPos val="inEnd"/>
            <c:showVal val="1"/>
          </c:dLbls>
          <c:cat>
            <c:strRef>
              <c:f>'top 20 donors ha%oda'!$A$9:$A$28</c:f>
              <c:strCache>
                <c:ptCount val="20"/>
                <c:pt idx="0">
                  <c:v>United States</c:v>
                </c:pt>
                <c:pt idx="1">
                  <c:v>Ireland</c:v>
                </c:pt>
                <c:pt idx="2">
                  <c:v>EU Institutions</c:v>
                </c:pt>
                <c:pt idx="3">
                  <c:v>Sweden</c:v>
                </c:pt>
                <c:pt idx="4">
                  <c:v>Finland</c:v>
                </c:pt>
                <c:pt idx="5">
                  <c:v>Turkey</c:v>
                </c:pt>
                <c:pt idx="6">
                  <c:v>Switzerland</c:v>
                </c:pt>
                <c:pt idx="7">
                  <c:v>Luxembourg</c:v>
                </c:pt>
                <c:pt idx="8">
                  <c:v>Norway</c:v>
                </c:pt>
                <c:pt idx="9">
                  <c:v>Italy</c:v>
                </c:pt>
                <c:pt idx="10">
                  <c:v>United Kingdom</c:v>
                </c:pt>
                <c:pt idx="11">
                  <c:v>Australia</c:v>
                </c:pt>
                <c:pt idx="12">
                  <c:v>New Zealand</c:v>
                </c:pt>
                <c:pt idx="13">
                  <c:v>Netherlands</c:v>
                </c:pt>
                <c:pt idx="14">
                  <c:v>Greece</c:v>
                </c:pt>
                <c:pt idx="15">
                  <c:v>Czech Republic</c:v>
                </c:pt>
                <c:pt idx="16">
                  <c:v>Denmark</c:v>
                </c:pt>
                <c:pt idx="17">
                  <c:v>Spain</c:v>
                </c:pt>
                <c:pt idx="18">
                  <c:v>Belgium</c:v>
                </c:pt>
                <c:pt idx="19">
                  <c:v>Canada</c:v>
                </c:pt>
              </c:strCache>
            </c:strRef>
          </c:cat>
          <c:val>
            <c:numRef>
              <c:f>'top 20 donors ha%oda'!$B$9:$B$28</c:f>
              <c:numCache>
                <c:formatCode>0.0%</c:formatCode>
                <c:ptCount val="20"/>
                <c:pt idx="0">
                  <c:v>0.1490104319759982</c:v>
                </c:pt>
                <c:pt idx="1">
                  <c:v>0.13797911543793312</c:v>
                </c:pt>
                <c:pt idx="2">
                  <c:v>0.13392823493574676</c:v>
                </c:pt>
                <c:pt idx="3">
                  <c:v>0.12993552312727841</c:v>
                </c:pt>
                <c:pt idx="4">
                  <c:v>0.12871592656857611</c:v>
                </c:pt>
                <c:pt idx="5">
                  <c:v>0.12591376675007179</c:v>
                </c:pt>
                <c:pt idx="6">
                  <c:v>0.12387905163755704</c:v>
                </c:pt>
                <c:pt idx="7">
                  <c:v>0.12180283208802482</c:v>
                </c:pt>
                <c:pt idx="8">
                  <c:v>0.11549863733839298</c:v>
                </c:pt>
                <c:pt idx="9">
                  <c:v>0.11317060485162522</c:v>
                </c:pt>
                <c:pt idx="10">
                  <c:v>0.10945278216703756</c:v>
                </c:pt>
                <c:pt idx="11">
                  <c:v>0.10157360163888612</c:v>
                </c:pt>
                <c:pt idx="12">
                  <c:v>9.3456567354550768E-2</c:v>
                </c:pt>
                <c:pt idx="13">
                  <c:v>8.9524108591680862E-2</c:v>
                </c:pt>
                <c:pt idx="14">
                  <c:v>8.6438132452116609E-2</c:v>
                </c:pt>
                <c:pt idx="15">
                  <c:v>8.5273900495516461E-2</c:v>
                </c:pt>
                <c:pt idx="16">
                  <c:v>8.4297975662191868E-2</c:v>
                </c:pt>
                <c:pt idx="17">
                  <c:v>8.2274937896328379E-2</c:v>
                </c:pt>
                <c:pt idx="18">
                  <c:v>8.0589659872932651E-2</c:v>
                </c:pt>
                <c:pt idx="19">
                  <c:v>7.8571461617787899E-2</c:v>
                </c:pt>
              </c:numCache>
            </c:numRef>
          </c:val>
        </c:ser>
        <c:overlap val="100"/>
        <c:axId val="70405120"/>
        <c:axId val="70406912"/>
      </c:barChart>
      <c:catAx>
        <c:axId val="70405120"/>
        <c:scaling>
          <c:orientation val="minMax"/>
        </c:scaling>
        <c:axPos val="b"/>
        <c:tickLblPos val="nextTo"/>
        <c:crossAx val="70406912"/>
        <c:crosses val="autoZero"/>
        <c:auto val="1"/>
        <c:lblAlgn val="ctr"/>
        <c:lblOffset val="100"/>
      </c:catAx>
      <c:valAx>
        <c:axId val="7040691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Share of total ODA spent on humanitarian aid since 2000</a:t>
                </a:r>
              </a:p>
            </c:rich>
          </c:tx>
        </c:title>
        <c:numFmt formatCode="0\ %" sourceLinked="0"/>
        <c:tickLblPos val="nextTo"/>
        <c:crossAx val="70405120"/>
        <c:crosses val="autoZero"/>
        <c:crossBetween val="between"/>
      </c:valAx>
    </c:plotArea>
    <c:plotVisOnly val="1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clrMapOvr bg1="dk1" tx1="lt1" bg2="dk2" tx2="lt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tx>
            <c:strRef>
              <c:f>'donor gni'!$A$20</c:f>
              <c:strCache>
                <c:ptCount val="1"/>
                <c:pt idx="0">
                  <c:v>United States</c:v>
                </c:pt>
              </c:strCache>
            </c:strRef>
          </c:tx>
          <c:cat>
            <c:strRef>
              <c:f>'donor gni'!$B$19:$K$19</c:f>
              <c:strCach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strCache>
            </c:strRef>
          </c:cat>
          <c:val>
            <c:numRef>
              <c:f>'donor gni'!$B$20:$K$20</c:f>
              <c:numCache>
                <c:formatCode>0.0</c:formatCode>
                <c:ptCount val="10"/>
                <c:pt idx="0">
                  <c:v>12150.14012</c:v>
                </c:pt>
                <c:pt idx="1">
                  <c:v>12157.4239</c:v>
                </c:pt>
                <c:pt idx="2">
                  <c:v>12353.873039999908</c:v>
                </c:pt>
                <c:pt idx="3">
                  <c:v>12659.157119999887</c:v>
                </c:pt>
                <c:pt idx="4">
                  <c:v>13066.863019999981</c:v>
                </c:pt>
                <c:pt idx="5">
                  <c:v>13407.06825</c:v>
                </c:pt>
                <c:pt idx="6">
                  <c:v>13930.943369999999</c:v>
                </c:pt>
                <c:pt idx="7">
                  <c:v>14222.969129999876</c:v>
                </c:pt>
                <c:pt idx="8">
                  <c:v>14410.3</c:v>
                </c:pt>
                <c:pt idx="9">
                  <c:v>13834.773080000004</c:v>
                </c:pt>
              </c:numCache>
            </c:numRef>
          </c:val>
        </c:ser>
        <c:ser>
          <c:idx val="1"/>
          <c:order val="1"/>
          <c:tx>
            <c:strRef>
              <c:f>'donor gni'!$A$21</c:f>
              <c:strCache>
                <c:ptCount val="1"/>
                <c:pt idx="0">
                  <c:v>Japan</c:v>
                </c:pt>
              </c:strCache>
            </c:strRef>
          </c:tx>
          <c:cat>
            <c:strRef>
              <c:f>'donor gni'!$B$19:$K$19</c:f>
              <c:strCach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strCache>
            </c:strRef>
          </c:cat>
          <c:val>
            <c:numRef>
              <c:f>'donor gni'!$B$21:$K$21</c:f>
              <c:numCache>
                <c:formatCode>0.0</c:formatCode>
                <c:ptCount val="10"/>
                <c:pt idx="0">
                  <c:v>4567.2024100000008</c:v>
                </c:pt>
                <c:pt idx="1">
                  <c:v>4601.9382900000001</c:v>
                </c:pt>
                <c:pt idx="2">
                  <c:v>4612.3664600000502</c:v>
                </c:pt>
                <c:pt idx="3">
                  <c:v>4670.5976600000004</c:v>
                </c:pt>
                <c:pt idx="4">
                  <c:v>4789.4210800000001</c:v>
                </c:pt>
                <c:pt idx="5">
                  <c:v>4851.4477199999965</c:v>
                </c:pt>
                <c:pt idx="6">
                  <c:v>4966.3574000000008</c:v>
                </c:pt>
                <c:pt idx="7">
                  <c:v>5102.0987700000005</c:v>
                </c:pt>
                <c:pt idx="8">
                  <c:v>5042.143</c:v>
                </c:pt>
                <c:pt idx="9">
                  <c:v>4713.8640900000455</c:v>
                </c:pt>
              </c:numCache>
            </c:numRef>
          </c:val>
        </c:ser>
        <c:ser>
          <c:idx val="2"/>
          <c:order val="2"/>
          <c:tx>
            <c:strRef>
              <c:f>'donor gni'!$A$22</c:f>
              <c:strCache>
                <c:ptCount val="1"/>
                <c:pt idx="0">
                  <c:v>Germany</c:v>
                </c:pt>
              </c:strCache>
            </c:strRef>
          </c:tx>
          <c:cat>
            <c:strRef>
              <c:f>'donor gni'!$B$19:$K$19</c:f>
              <c:strCach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strCache>
            </c:strRef>
          </c:cat>
          <c:val>
            <c:numRef>
              <c:f>'donor gni'!$B$22:$K$22</c:f>
              <c:numCache>
                <c:formatCode>0.0</c:formatCode>
                <c:ptCount val="10"/>
                <c:pt idx="0">
                  <c:v>3199.3211300000348</c:v>
                </c:pt>
                <c:pt idx="1">
                  <c:v>3215.8041400000002</c:v>
                </c:pt>
                <c:pt idx="2">
                  <c:v>3252.5151400000022</c:v>
                </c:pt>
                <c:pt idx="3">
                  <c:v>3222.85986</c:v>
                </c:pt>
                <c:pt idx="4">
                  <c:v>3316.8326000000002</c:v>
                </c:pt>
                <c:pt idx="5">
                  <c:v>3376.7868699999499</c:v>
                </c:pt>
                <c:pt idx="6">
                  <c:v>3484.3639800000001</c:v>
                </c:pt>
                <c:pt idx="7">
                  <c:v>3583.3759400000022</c:v>
                </c:pt>
                <c:pt idx="8">
                  <c:v>3652.0121200000012</c:v>
                </c:pt>
                <c:pt idx="9">
                  <c:v>3492.8183700000022</c:v>
                </c:pt>
              </c:numCache>
            </c:numRef>
          </c:val>
        </c:ser>
        <c:ser>
          <c:idx val="3"/>
          <c:order val="3"/>
          <c:tx>
            <c:strRef>
              <c:f>'donor gni'!$A$23</c:f>
              <c:strCache>
                <c:ptCount val="1"/>
                <c:pt idx="0">
                  <c:v>France</c:v>
                </c:pt>
              </c:strCache>
            </c:strRef>
          </c:tx>
          <c:cat>
            <c:strRef>
              <c:f>'donor gni'!$B$19:$K$19</c:f>
              <c:strCach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strCache>
            </c:strRef>
          </c:cat>
          <c:val>
            <c:numRef>
              <c:f>'donor gni'!$B$23:$K$23</c:f>
              <c:numCache>
                <c:formatCode>0.0</c:formatCode>
                <c:ptCount val="10"/>
                <c:pt idx="0">
                  <c:v>2498.4829399999999</c:v>
                </c:pt>
                <c:pt idx="1">
                  <c:v>2540.0971700000232</c:v>
                </c:pt>
                <c:pt idx="2">
                  <c:v>2542.9865399999999</c:v>
                </c:pt>
                <c:pt idx="3">
                  <c:v>2559.8902000000012</c:v>
                </c:pt>
                <c:pt idx="4">
                  <c:v>2622.5997100000022</c:v>
                </c:pt>
                <c:pt idx="5">
                  <c:v>2642.2084299999592</c:v>
                </c:pt>
                <c:pt idx="6">
                  <c:v>2735.3615600000012</c:v>
                </c:pt>
                <c:pt idx="7">
                  <c:v>2810.8828100000001</c:v>
                </c:pt>
                <c:pt idx="8">
                  <c:v>2831.4571600000022</c:v>
                </c:pt>
                <c:pt idx="9">
                  <c:v>2745.7065899999684</c:v>
                </c:pt>
              </c:numCache>
            </c:numRef>
          </c:val>
        </c:ser>
        <c:ser>
          <c:idx val="4"/>
          <c:order val="4"/>
          <c:tx>
            <c:strRef>
              <c:f>'donor gni'!$A$24</c:f>
              <c:strCache>
                <c:ptCount val="1"/>
                <c:pt idx="0">
                  <c:v>United Kingdom</c:v>
                </c:pt>
              </c:strCache>
            </c:strRef>
          </c:tx>
          <c:cat>
            <c:strRef>
              <c:f>'donor gni'!$B$19:$K$19</c:f>
              <c:strCach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strCache>
            </c:strRef>
          </c:cat>
          <c:val>
            <c:numRef>
              <c:f>'donor gni'!$B$24:$K$24</c:f>
              <c:numCache>
                <c:formatCode>0.0</c:formatCode>
                <c:ptCount val="10"/>
                <c:pt idx="0">
                  <c:v>2094.1917699999999</c:v>
                </c:pt>
                <c:pt idx="1">
                  <c:v>2175.8245200000001</c:v>
                </c:pt>
                <c:pt idx="2">
                  <c:v>2257.6803799999998</c:v>
                </c:pt>
                <c:pt idx="3">
                  <c:v>2308.3563100000274</c:v>
                </c:pt>
                <c:pt idx="4">
                  <c:v>2390.3382299999998</c:v>
                </c:pt>
                <c:pt idx="5">
                  <c:v>2469.1677300000001</c:v>
                </c:pt>
                <c:pt idx="6">
                  <c:v>2523.6754100000012</c:v>
                </c:pt>
                <c:pt idx="7">
                  <c:v>2579.9209799999999</c:v>
                </c:pt>
                <c:pt idx="8">
                  <c:v>2672.0969799999998</c:v>
                </c:pt>
                <c:pt idx="9">
                  <c:v>2546.3693400000002</c:v>
                </c:pt>
              </c:numCache>
            </c:numRef>
          </c:val>
        </c:ser>
        <c:ser>
          <c:idx val="5"/>
          <c:order val="5"/>
          <c:tx>
            <c:strRef>
              <c:f>'donor gni'!$A$25</c:f>
              <c:strCache>
                <c:ptCount val="1"/>
                <c:pt idx="0">
                  <c:v>Italy</c:v>
                </c:pt>
              </c:strCache>
            </c:strRef>
          </c:tx>
          <c:cat>
            <c:strRef>
              <c:f>'donor gni'!$B$19:$K$19</c:f>
              <c:strCach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strCache>
            </c:strRef>
          </c:cat>
          <c:val>
            <c:numRef>
              <c:f>'donor gni'!$B$25:$K$25</c:f>
              <c:numCache>
                <c:formatCode>0.0</c:formatCode>
                <c:ptCount val="10"/>
                <c:pt idx="0">
                  <c:v>2070.6733400000012</c:v>
                </c:pt>
                <c:pt idx="1">
                  <c:v>2087.2961500000001</c:v>
                </c:pt>
                <c:pt idx="2">
                  <c:v>2082.2386699999643</c:v>
                </c:pt>
                <c:pt idx="3">
                  <c:v>2085.20109</c:v>
                </c:pt>
                <c:pt idx="4">
                  <c:v>2121.2099799999987</c:v>
                </c:pt>
                <c:pt idx="5">
                  <c:v>2185.16561</c:v>
                </c:pt>
                <c:pt idx="6">
                  <c:v>2235.0584399999998</c:v>
                </c:pt>
                <c:pt idx="7">
                  <c:v>2265.5800199999999</c:v>
                </c:pt>
                <c:pt idx="8">
                  <c:v>2232.9987000000001</c:v>
                </c:pt>
                <c:pt idx="9">
                  <c:v>2104.0846899999592</c:v>
                </c:pt>
              </c:numCache>
            </c:numRef>
          </c:val>
        </c:ser>
        <c:ser>
          <c:idx val="6"/>
          <c:order val="6"/>
          <c:tx>
            <c:strRef>
              <c:f>'donor gni'!$A$26</c:f>
              <c:strCache>
                <c:ptCount val="1"/>
                <c:pt idx="0">
                  <c:v>Spain</c:v>
                </c:pt>
              </c:strCache>
            </c:strRef>
          </c:tx>
          <c:cat>
            <c:strRef>
              <c:f>'donor gni'!$B$19:$K$19</c:f>
              <c:strCach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strCache>
            </c:strRef>
          </c:cat>
          <c:val>
            <c:numRef>
              <c:f>'donor gni'!$B$26:$K$26</c:f>
              <c:numCache>
                <c:formatCode>0.0</c:formatCode>
                <c:ptCount val="10"/>
                <c:pt idx="0">
                  <c:v>1169.57186</c:v>
                </c:pt>
                <c:pt idx="1">
                  <c:v>1200.2767500000011</c:v>
                </c:pt>
                <c:pt idx="2">
                  <c:v>1242.3126600000001</c:v>
                </c:pt>
                <c:pt idx="3">
                  <c:v>1281.7006700000011</c:v>
                </c:pt>
                <c:pt idx="4">
                  <c:v>1359.03802</c:v>
                </c:pt>
                <c:pt idx="5">
                  <c:v>1420.1942599999998</c:v>
                </c:pt>
                <c:pt idx="6">
                  <c:v>1472.5095900000001</c:v>
                </c:pt>
                <c:pt idx="7">
                  <c:v>1512.5508299999999</c:v>
                </c:pt>
                <c:pt idx="8">
                  <c:v>1537.4556500000153</c:v>
                </c:pt>
                <c:pt idx="9">
                  <c:v>1480.8969999999999</c:v>
                </c:pt>
              </c:numCache>
            </c:numRef>
          </c:val>
        </c:ser>
        <c:ser>
          <c:idx val="7"/>
          <c:order val="7"/>
          <c:tx>
            <c:strRef>
              <c:f>'donor gni'!$A$27</c:f>
              <c:strCache>
                <c:ptCount val="1"/>
                <c:pt idx="0">
                  <c:v>Canada</c:v>
                </c:pt>
              </c:strCache>
            </c:strRef>
          </c:tx>
          <c:cat>
            <c:strRef>
              <c:f>'donor gni'!$B$19:$K$19</c:f>
              <c:strCach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strCache>
            </c:strRef>
          </c:cat>
          <c:val>
            <c:numRef>
              <c:f>'donor gni'!$B$27:$K$27</c:f>
              <c:numCache>
                <c:formatCode>0.0</c:formatCode>
                <c:ptCount val="10"/>
                <c:pt idx="0">
                  <c:v>1170.21354</c:v>
                </c:pt>
                <c:pt idx="1">
                  <c:v>1243.4485400000001</c:v>
                </c:pt>
                <c:pt idx="2">
                  <c:v>1269.7878000000001</c:v>
                </c:pt>
                <c:pt idx="3">
                  <c:v>1303.04719</c:v>
                </c:pt>
                <c:pt idx="4">
                  <c:v>1334.2856500000125</c:v>
                </c:pt>
                <c:pt idx="5">
                  <c:v>1379.5523500000002</c:v>
                </c:pt>
                <c:pt idx="6">
                  <c:v>1418.3568</c:v>
                </c:pt>
                <c:pt idx="7">
                  <c:v>1464.0414199999998</c:v>
                </c:pt>
                <c:pt idx="8">
                  <c:v>1473.43253</c:v>
                </c:pt>
                <c:pt idx="9">
                  <c:v>1427.76864</c:v>
                </c:pt>
              </c:numCache>
            </c:numRef>
          </c:val>
        </c:ser>
        <c:ser>
          <c:idx val="8"/>
          <c:order val="8"/>
          <c:tx>
            <c:strRef>
              <c:f>'donor gni'!$A$28</c:f>
              <c:strCache>
                <c:ptCount val="1"/>
                <c:pt idx="0">
                  <c:v>Australia</c:v>
                </c:pt>
              </c:strCache>
            </c:strRef>
          </c:tx>
          <c:cat>
            <c:strRef>
              <c:f>'donor gni'!$B$19:$K$19</c:f>
              <c:strCach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strCache>
            </c:strRef>
          </c:cat>
          <c:val>
            <c:numRef>
              <c:f>'donor gni'!$B$28:$K$28</c:f>
              <c:numCache>
                <c:formatCode>0.0</c:formatCode>
                <c:ptCount val="10"/>
                <c:pt idx="0">
                  <c:v>727.21172000000001</c:v>
                </c:pt>
                <c:pt idx="1">
                  <c:v>734.49578000000054</c:v>
                </c:pt>
                <c:pt idx="2">
                  <c:v>758.34913000000006</c:v>
                </c:pt>
                <c:pt idx="3">
                  <c:v>787.40562999999747</c:v>
                </c:pt>
                <c:pt idx="4">
                  <c:v>805.54962999999748</c:v>
                </c:pt>
                <c:pt idx="5">
                  <c:v>850.82017999999948</c:v>
                </c:pt>
                <c:pt idx="6">
                  <c:v>871.67587000000765</c:v>
                </c:pt>
                <c:pt idx="7">
                  <c:v>867.44173999999998</c:v>
                </c:pt>
                <c:pt idx="8">
                  <c:v>934.80831000000001</c:v>
                </c:pt>
                <c:pt idx="9">
                  <c:v>991.86940999999797</c:v>
                </c:pt>
              </c:numCache>
            </c:numRef>
          </c:val>
        </c:ser>
        <c:ser>
          <c:idx val="9"/>
          <c:order val="9"/>
          <c:tx>
            <c:strRef>
              <c:f>'donor gni'!$A$29</c:f>
              <c:strCache>
                <c:ptCount val="1"/>
                <c:pt idx="0">
                  <c:v>Korea </c:v>
                </c:pt>
              </c:strCache>
            </c:strRef>
          </c:tx>
          <c:cat>
            <c:strRef>
              <c:f>'donor gni'!$B$19:$K$19</c:f>
              <c:strCach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strCache>
            </c:strRef>
          </c:cat>
          <c:val>
            <c:numRef>
              <c:f>'donor gni'!$B$29:$K$29</c:f>
              <c:numCache>
                <c:formatCode>0.0</c:formatCode>
                <c:ptCount val="10"/>
                <c:pt idx="0">
                  <c:v>625.85827999999947</c:v>
                </c:pt>
                <c:pt idx="1">
                  <c:v>649.30871999999999</c:v>
                </c:pt>
                <c:pt idx="2">
                  <c:v>693.94965999999749</c:v>
                </c:pt>
                <c:pt idx="3">
                  <c:v>705.98154</c:v>
                </c:pt>
                <c:pt idx="4">
                  <c:v>742.07828000000052</c:v>
                </c:pt>
                <c:pt idx="5">
                  <c:v>763.36146999999198</c:v>
                </c:pt>
                <c:pt idx="6">
                  <c:v>797.85850999999946</c:v>
                </c:pt>
                <c:pt idx="7">
                  <c:v>835.47304000000054</c:v>
                </c:pt>
                <c:pt idx="8">
                  <c:v>934.74119999999948</c:v>
                </c:pt>
                <c:pt idx="9">
                  <c:v>934.25423000000001</c:v>
                </c:pt>
              </c:numCache>
            </c:numRef>
          </c:val>
        </c:ser>
        <c:marker val="1"/>
        <c:axId val="70909312"/>
        <c:axId val="70997120"/>
      </c:lineChart>
      <c:catAx>
        <c:axId val="70909312"/>
        <c:scaling>
          <c:orientation val="minMax"/>
        </c:scaling>
        <c:axPos val="b"/>
        <c:tickLblPos val="nextTo"/>
        <c:crossAx val="70997120"/>
        <c:crosses val="autoZero"/>
        <c:auto val="1"/>
        <c:lblAlgn val="ctr"/>
        <c:lblOffset val="100"/>
      </c:catAx>
      <c:valAx>
        <c:axId val="7099712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US$ billion (constant 2008 prices)</a:t>
                </a:r>
              </a:p>
            </c:rich>
          </c:tx>
        </c:title>
        <c:numFmt formatCode="#,##0" sourceLinked="0"/>
        <c:tickLblPos val="nextTo"/>
        <c:crossAx val="70909312"/>
        <c:crosses val="autoZero"/>
        <c:crossBetween val="between"/>
      </c:valAx>
    </c:plotArea>
    <c:legend>
      <c:legendPos val="r"/>
    </c:legend>
    <c:plotVisOnly val="1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clrMapOvr bg1="dk1" tx1="lt1" bg2="dk2" tx2="lt2" accent1="accent1" accent2="accent2" accent3="accent3" accent4="accent4" accent5="accent5" accent6="accent6" hlink="hlink" folHlink="folHlink"/>
  <c:chart>
    <c:plotArea>
      <c:layout/>
      <c:areaChart>
        <c:grouping val="stacked"/>
        <c:ser>
          <c:idx val="10"/>
          <c:order val="0"/>
          <c:tx>
            <c:strRef>
              <c:f>'top 10 ODA donors 06-09'!$A$36</c:f>
              <c:strCache>
                <c:ptCount val="1"/>
                <c:pt idx="0">
                  <c:v>Others</c:v>
                </c:pt>
              </c:strCache>
            </c:strRef>
          </c:tx>
          <c:spPr>
            <a:ln w="25400">
              <a:noFill/>
            </a:ln>
          </c:spPr>
          <c:cat>
            <c:strRef>
              <c:f>'top 10 ODA donors 06-09'!$B$25:$E$25</c:f>
              <c:strCache>
                <c:ptCount val="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</c:strCache>
            </c:strRef>
          </c:cat>
          <c:val>
            <c:numRef>
              <c:f>'top 10 ODA donors 06-09'!$B$36:$E$36</c:f>
              <c:numCache>
                <c:formatCode>_-* #,##0.0_-;\-* #,##0.0_-;_-* "-"??_-;_-@_-</c:formatCode>
                <c:ptCount val="4"/>
                <c:pt idx="0">
                  <c:v>25.215920000000011</c:v>
                </c:pt>
                <c:pt idx="1">
                  <c:v>26.73434000000001</c:v>
                </c:pt>
                <c:pt idx="2">
                  <c:v>32.21264</c:v>
                </c:pt>
                <c:pt idx="3">
                  <c:v>30.98619999999972</c:v>
                </c:pt>
              </c:numCache>
            </c:numRef>
          </c:val>
        </c:ser>
        <c:ser>
          <c:idx val="9"/>
          <c:order val="1"/>
          <c:tx>
            <c:strRef>
              <c:f>'top 10 ODA donors 06-09'!$A$35</c:f>
              <c:strCache>
                <c:ptCount val="1"/>
                <c:pt idx="0">
                  <c:v>Norway</c:v>
                </c:pt>
              </c:strCache>
            </c:strRef>
          </c:tx>
          <c:spPr>
            <a:ln w="25400">
              <a:noFill/>
            </a:ln>
          </c:spPr>
          <c:cat>
            <c:strRef>
              <c:f>'top 10 ODA donors 06-09'!$B$25:$E$25</c:f>
              <c:strCache>
                <c:ptCount val="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</c:strCache>
            </c:strRef>
          </c:cat>
          <c:val>
            <c:numRef>
              <c:f>'top 10 ODA donors 06-09'!$B$35:$E$35</c:f>
              <c:numCache>
                <c:formatCode>_-* #,##0.0_-;\-* #,##0.0_-;_-* "-"??_-;_-@_-</c:formatCode>
                <c:ptCount val="4"/>
                <c:pt idx="0">
                  <c:v>3.6800600000000001</c:v>
                </c:pt>
                <c:pt idx="1">
                  <c:v>4.1316000000000024</c:v>
                </c:pt>
                <c:pt idx="2">
                  <c:v>3.9632700000000005</c:v>
                </c:pt>
                <c:pt idx="3">
                  <c:v>4.6313399999999998</c:v>
                </c:pt>
              </c:numCache>
            </c:numRef>
          </c:val>
        </c:ser>
        <c:ser>
          <c:idx val="8"/>
          <c:order val="2"/>
          <c:tx>
            <c:strRef>
              <c:f>'top 10 ODA donors 06-09'!$A$34</c:f>
              <c:strCache>
                <c:ptCount val="1"/>
                <c:pt idx="0">
                  <c:v>Sweden</c:v>
                </c:pt>
              </c:strCache>
            </c:strRef>
          </c:tx>
          <c:spPr>
            <a:ln w="25400">
              <a:noFill/>
            </a:ln>
          </c:spPr>
          <c:cat>
            <c:strRef>
              <c:f>'top 10 ODA donors 06-09'!$B$25:$E$25</c:f>
              <c:strCache>
                <c:ptCount val="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</c:strCache>
            </c:strRef>
          </c:cat>
          <c:val>
            <c:numRef>
              <c:f>'top 10 ODA donors 06-09'!$B$34:$E$34</c:f>
              <c:numCache>
                <c:formatCode>_-* #,##0.0_-;\-* #,##0.0_-;_-* "-"??_-;_-@_-</c:formatCode>
                <c:ptCount val="4"/>
                <c:pt idx="0">
                  <c:v>4.3010399999999995</c:v>
                </c:pt>
                <c:pt idx="1">
                  <c:v>4.4629199999999845</c:v>
                </c:pt>
                <c:pt idx="2">
                  <c:v>4.7317500000000114</c:v>
                </c:pt>
                <c:pt idx="3">
                  <c:v>5.0625199999999655</c:v>
                </c:pt>
              </c:numCache>
            </c:numRef>
          </c:val>
        </c:ser>
        <c:ser>
          <c:idx val="7"/>
          <c:order val="3"/>
          <c:tx>
            <c:strRef>
              <c:f>'top 10 ODA donors 06-09'!$A$33</c:f>
              <c:strCache>
                <c:ptCount val="1"/>
                <c:pt idx="0">
                  <c:v>Spain</c:v>
                </c:pt>
              </c:strCache>
            </c:strRef>
          </c:tx>
          <c:spPr>
            <a:ln w="25400">
              <a:noFill/>
            </a:ln>
          </c:spPr>
          <c:cat>
            <c:strRef>
              <c:f>'top 10 ODA donors 06-09'!$B$25:$E$25</c:f>
              <c:strCache>
                <c:ptCount val="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</c:strCache>
            </c:strRef>
          </c:cat>
          <c:val>
            <c:numRef>
              <c:f>'top 10 ODA donors 06-09'!$B$33:$E$33</c:f>
              <c:numCache>
                <c:formatCode>_-* #,##0.0_-;\-* #,##0.0_-;_-* "-"??_-;_-@_-</c:formatCode>
                <c:ptCount val="4"/>
                <c:pt idx="0">
                  <c:v>4.0134499999999997</c:v>
                </c:pt>
                <c:pt idx="1">
                  <c:v>5.2898600000000124</c:v>
                </c:pt>
                <c:pt idx="2">
                  <c:v>6.5253199999999945</c:v>
                </c:pt>
                <c:pt idx="3">
                  <c:v>6.7004299999999999</c:v>
                </c:pt>
              </c:numCache>
            </c:numRef>
          </c:val>
        </c:ser>
        <c:ser>
          <c:idx val="6"/>
          <c:order val="4"/>
          <c:tx>
            <c:strRef>
              <c:f>'top 10 ODA donors 06-09'!$A$32</c:f>
              <c:strCache>
                <c:ptCount val="1"/>
                <c:pt idx="0">
                  <c:v>Netherlands</c:v>
                </c:pt>
              </c:strCache>
            </c:strRef>
          </c:tx>
          <c:spPr>
            <a:ln w="25400">
              <a:noFill/>
            </a:ln>
          </c:spPr>
          <c:cat>
            <c:strRef>
              <c:f>'top 10 ODA donors 06-09'!$B$25:$E$25</c:f>
              <c:strCache>
                <c:ptCount val="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</c:strCache>
            </c:strRef>
          </c:cat>
          <c:val>
            <c:numRef>
              <c:f>'top 10 ODA donors 06-09'!$B$32:$E$32</c:f>
              <c:numCache>
                <c:formatCode>_-* #,##0.0_-;\-* #,##0.0_-;_-* "-"??_-;_-@_-</c:formatCode>
                <c:ptCount val="4"/>
                <c:pt idx="0">
                  <c:v>6.1652399999999945</c:v>
                </c:pt>
                <c:pt idx="1">
                  <c:v>6.3128299999999955</c:v>
                </c:pt>
                <c:pt idx="2">
                  <c:v>6.8688999999999965</c:v>
                </c:pt>
                <c:pt idx="3">
                  <c:v>6.6302500000000002</c:v>
                </c:pt>
              </c:numCache>
            </c:numRef>
          </c:val>
        </c:ser>
        <c:ser>
          <c:idx val="5"/>
          <c:order val="5"/>
          <c:tx>
            <c:strRef>
              <c:f>'top 10 ODA donors 06-09'!$A$31</c:f>
              <c:strCache>
                <c:ptCount val="1"/>
                <c:pt idx="0">
                  <c:v>France</c:v>
                </c:pt>
              </c:strCache>
            </c:strRef>
          </c:tx>
          <c:spPr>
            <a:ln w="25400">
              <a:noFill/>
            </a:ln>
          </c:spPr>
          <c:cat>
            <c:strRef>
              <c:f>'top 10 ODA donors 06-09'!$B$25:$E$25</c:f>
              <c:strCache>
                <c:ptCount val="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</c:strCache>
            </c:strRef>
          </c:cat>
          <c:val>
            <c:numRef>
              <c:f>'top 10 ODA donors 06-09'!$B$31:$E$31</c:f>
              <c:numCache>
                <c:formatCode>_-* #,##0.0_-;\-* #,##0.0_-;_-* "-"??_-;_-@_-</c:formatCode>
                <c:ptCount val="4"/>
                <c:pt idx="0">
                  <c:v>8.3913000000000011</c:v>
                </c:pt>
                <c:pt idx="1">
                  <c:v>9.0101800000000001</c:v>
                </c:pt>
                <c:pt idx="2">
                  <c:v>9.8862100000000037</c:v>
                </c:pt>
                <c:pt idx="3">
                  <c:v>9.9480199999999996</c:v>
                </c:pt>
              </c:numCache>
            </c:numRef>
          </c:val>
        </c:ser>
        <c:ser>
          <c:idx val="4"/>
          <c:order val="6"/>
          <c:tx>
            <c:strRef>
              <c:f>'top 10 ODA donors 06-09'!$A$30</c:f>
              <c:strCache>
                <c:ptCount val="1"/>
                <c:pt idx="0">
                  <c:v>United Kingdom</c:v>
                </c:pt>
              </c:strCache>
            </c:strRef>
          </c:tx>
          <c:spPr>
            <a:ln w="25400">
              <a:noFill/>
            </a:ln>
          </c:spPr>
          <c:cat>
            <c:strRef>
              <c:f>'top 10 ODA donors 06-09'!$B$25:$E$25</c:f>
              <c:strCache>
                <c:ptCount val="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</c:strCache>
            </c:strRef>
          </c:cat>
          <c:val>
            <c:numRef>
              <c:f>'top 10 ODA donors 06-09'!$B$30:$E$30</c:f>
              <c:numCache>
                <c:formatCode>_-* #,##0.0_-;\-* #,##0.0_-;_-* "-"??_-;_-@_-</c:formatCode>
                <c:ptCount val="4"/>
                <c:pt idx="0">
                  <c:v>9.32606</c:v>
                </c:pt>
                <c:pt idx="1">
                  <c:v>9.1014100000000013</c:v>
                </c:pt>
                <c:pt idx="2">
                  <c:v>10.950560000000022</c:v>
                </c:pt>
                <c:pt idx="3">
                  <c:v>13.11359</c:v>
                </c:pt>
              </c:numCache>
            </c:numRef>
          </c:val>
        </c:ser>
        <c:ser>
          <c:idx val="3"/>
          <c:order val="7"/>
          <c:tx>
            <c:strRef>
              <c:f>'top 10 ODA donors 06-09'!$A$29</c:f>
              <c:strCache>
                <c:ptCount val="1"/>
                <c:pt idx="0">
                  <c:v>Japan</c:v>
                </c:pt>
              </c:strCache>
            </c:strRef>
          </c:tx>
          <c:cat>
            <c:strRef>
              <c:f>'top 10 ODA donors 06-09'!$B$25:$E$25</c:f>
              <c:strCache>
                <c:ptCount val="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</c:strCache>
            </c:strRef>
          </c:cat>
          <c:val>
            <c:numRef>
              <c:f>'top 10 ODA donors 06-09'!$B$29:$E$29</c:f>
              <c:numCache>
                <c:formatCode>_-* #,##0.0_-;\-* #,##0.0_-;_-* "-"??_-;_-@_-</c:formatCode>
                <c:ptCount val="4"/>
                <c:pt idx="0">
                  <c:v>8.764800000000001</c:v>
                </c:pt>
                <c:pt idx="1">
                  <c:v>6.8752500000000003</c:v>
                </c:pt>
                <c:pt idx="2">
                  <c:v>7.8596400000000024</c:v>
                </c:pt>
                <c:pt idx="3">
                  <c:v>8.5072799999999997</c:v>
                </c:pt>
              </c:numCache>
            </c:numRef>
          </c:val>
        </c:ser>
        <c:ser>
          <c:idx val="2"/>
          <c:order val="8"/>
          <c:tx>
            <c:strRef>
              <c:f>'top 10 ODA donors 06-09'!$A$28</c:f>
              <c:strCache>
                <c:ptCount val="1"/>
                <c:pt idx="0">
                  <c:v>Germany</c:v>
                </c:pt>
              </c:strCache>
            </c:strRef>
          </c:tx>
          <c:cat>
            <c:strRef>
              <c:f>'top 10 ODA donors 06-09'!$B$25:$E$25</c:f>
              <c:strCache>
                <c:ptCount val="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</c:strCache>
            </c:strRef>
          </c:cat>
          <c:val>
            <c:numRef>
              <c:f>'top 10 ODA donors 06-09'!$B$28:$E$28</c:f>
              <c:numCache>
                <c:formatCode>_-* #,##0.0_-;\-* #,##0.0_-;_-* "-"??_-;_-@_-</c:formatCode>
                <c:ptCount val="4"/>
                <c:pt idx="0">
                  <c:v>9.1462199999999996</c:v>
                </c:pt>
                <c:pt idx="1">
                  <c:v>10.07877</c:v>
                </c:pt>
                <c:pt idx="2">
                  <c:v>11.387810000000002</c:v>
                </c:pt>
                <c:pt idx="3">
                  <c:v>12.296440000000002</c:v>
                </c:pt>
              </c:numCache>
            </c:numRef>
          </c:val>
        </c:ser>
        <c:ser>
          <c:idx val="1"/>
          <c:order val="9"/>
          <c:tx>
            <c:strRef>
              <c:f>'top 10 ODA donors 06-09'!$A$27</c:f>
              <c:strCache>
                <c:ptCount val="1"/>
                <c:pt idx="0">
                  <c:v>EU Institutions</c:v>
                </c:pt>
              </c:strCache>
            </c:strRef>
          </c:tx>
          <c:cat>
            <c:strRef>
              <c:f>'top 10 ODA donors 06-09'!$B$25:$E$25</c:f>
              <c:strCache>
                <c:ptCount val="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</c:strCache>
            </c:strRef>
          </c:cat>
          <c:val>
            <c:numRef>
              <c:f>'top 10 ODA donors 06-09'!$B$27:$E$27</c:f>
              <c:numCache>
                <c:formatCode>_-* #,##0.0_-;\-* #,##0.0_-;_-* "-"??_-;_-@_-</c:formatCode>
                <c:ptCount val="4"/>
                <c:pt idx="0">
                  <c:v>12.3141</c:v>
                </c:pt>
                <c:pt idx="1">
                  <c:v>12.528939999999999</c:v>
                </c:pt>
                <c:pt idx="2">
                  <c:v>13.068520000000001</c:v>
                </c:pt>
                <c:pt idx="3">
                  <c:v>13.629760000000001</c:v>
                </c:pt>
              </c:numCache>
            </c:numRef>
          </c:val>
        </c:ser>
        <c:ser>
          <c:idx val="0"/>
          <c:order val="10"/>
          <c:tx>
            <c:strRef>
              <c:f>'top 10 ODA donors 06-09'!$A$26</c:f>
              <c:strCache>
                <c:ptCount val="1"/>
                <c:pt idx="0">
                  <c:v>United States</c:v>
                </c:pt>
              </c:strCache>
            </c:strRef>
          </c:tx>
          <c:cat>
            <c:strRef>
              <c:f>'top 10 ODA donors 06-09'!$B$25:$E$25</c:f>
              <c:strCache>
                <c:ptCount val="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</c:strCache>
            </c:strRef>
          </c:cat>
          <c:val>
            <c:numRef>
              <c:f>'top 10 ODA donors 06-09'!$B$26:$E$26</c:f>
              <c:numCache>
                <c:formatCode>_-* #,##0.0_-;\-* #,##0.0_-;_-* "-"??_-;_-@_-</c:formatCode>
                <c:ptCount val="4"/>
                <c:pt idx="0">
                  <c:v>22.95121</c:v>
                </c:pt>
                <c:pt idx="1">
                  <c:v>22.146519999999889</c:v>
                </c:pt>
                <c:pt idx="2">
                  <c:v>26.624050000000135</c:v>
                </c:pt>
                <c:pt idx="3">
                  <c:v>28.294060000000005</c:v>
                </c:pt>
              </c:numCache>
            </c:numRef>
          </c:val>
        </c:ser>
        <c:axId val="71248512"/>
        <c:axId val="71262592"/>
      </c:areaChart>
      <c:lineChart>
        <c:grouping val="standard"/>
        <c:ser>
          <c:idx val="11"/>
          <c:order val="11"/>
          <c:tx>
            <c:strRef>
              <c:f>'top 10 ODA donors 06-09'!$A$37</c:f>
              <c:strCache>
                <c:ptCount val="1"/>
                <c:pt idx="0">
                  <c:v>Total ODA excluding debt relief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1382395451542552E-2"/>
                  <c:y val="-5.3539476496213712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4.076363932146209E-2"/>
                  <c:y val="-5.3539476496213712E-2"/>
                </c:manualLayout>
              </c:layout>
              <c:dLblPos val="r"/>
              <c:showVal val="1"/>
            </c:dLbl>
            <c:dLblPos val="t"/>
            <c:showVal val="1"/>
          </c:dLbls>
          <c:cat>
            <c:strRef>
              <c:f>'top 10 ODA donors 06-09'!$B$25:$E$25</c:f>
              <c:strCache>
                <c:ptCount val="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</c:strCache>
            </c:strRef>
          </c:cat>
          <c:val>
            <c:numRef>
              <c:f>'top 10 ODA donors 06-09'!$B$37:$E$37</c:f>
              <c:numCache>
                <c:formatCode>_-* #,##0.0_-;\-* #,##0.0_-;_-* "-"??_-;_-@_-</c:formatCode>
                <c:ptCount val="4"/>
                <c:pt idx="0">
                  <c:v>114.2694</c:v>
                </c:pt>
                <c:pt idx="1">
                  <c:v>116.67262000000001</c:v>
                </c:pt>
                <c:pt idx="2">
                  <c:v>134.07866999999999</c:v>
                </c:pt>
                <c:pt idx="3">
                  <c:v>139.79988999999998</c:v>
                </c:pt>
              </c:numCache>
            </c:numRef>
          </c:val>
        </c:ser>
        <c:marker val="1"/>
        <c:axId val="71248512"/>
        <c:axId val="71262592"/>
      </c:lineChart>
      <c:catAx>
        <c:axId val="71248512"/>
        <c:scaling>
          <c:orientation val="minMax"/>
        </c:scaling>
        <c:axPos val="b"/>
        <c:tickLblPos val="nextTo"/>
        <c:crossAx val="71262592"/>
        <c:crosses val="autoZero"/>
        <c:auto val="1"/>
        <c:lblAlgn val="ctr"/>
        <c:lblOffset val="100"/>
      </c:catAx>
      <c:valAx>
        <c:axId val="712625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US$ billion (constant 2008 prices)</a:t>
                </a:r>
              </a:p>
            </c:rich>
          </c:tx>
        </c:title>
        <c:numFmt formatCode="#,##0" sourceLinked="0"/>
        <c:tickLblPos val="nextTo"/>
        <c:crossAx val="71248512"/>
        <c:crosses val="autoZero"/>
        <c:crossBetween val="between"/>
      </c:valAx>
    </c:plotArea>
    <c:legend>
      <c:legendPos val="r"/>
      <c:legendEntry>
        <c:idx val="11"/>
        <c:delete val="1"/>
      </c:legendEntry>
    </c:legend>
    <c:plotVisOnly val="1"/>
    <c:dispBlanksAs val="zero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clrMapOvr bg1="dk1" tx1="lt1" bg2="dk2" tx2="lt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501074853834456"/>
          <c:y val="2.4444273355917041E-2"/>
          <c:w val="0.85044029557728473"/>
          <c:h val="0.85625454939947965"/>
        </c:manualLayout>
      </c:layout>
      <c:barChart>
        <c:barDir val="bar"/>
        <c:grouping val="clustered"/>
        <c:ser>
          <c:idx val="0"/>
          <c:order val="0"/>
          <c:tx>
            <c:strRef>
              <c:f>'2008-2009 changes in ODA'!$B$7</c:f>
              <c:strCache>
                <c:ptCount val="1"/>
                <c:pt idx="0">
                  <c:v>Total humanitarian aid</c:v>
                </c:pt>
              </c:strCache>
            </c:strRef>
          </c:tx>
          <c:cat>
            <c:strRef>
              <c:f>'2008-2009 changes in ODA'!$A$14:$A$36</c:f>
              <c:strCache>
                <c:ptCount val="23"/>
                <c:pt idx="0">
                  <c:v>Australia</c:v>
                </c:pt>
                <c:pt idx="1">
                  <c:v>Austria</c:v>
                </c:pt>
                <c:pt idx="2">
                  <c:v>Belgium</c:v>
                </c:pt>
                <c:pt idx="3">
                  <c:v>Canada</c:v>
                </c:pt>
                <c:pt idx="4">
                  <c:v>Denmark</c:v>
                </c:pt>
                <c:pt idx="5">
                  <c:v>Finland</c:v>
                </c:pt>
                <c:pt idx="6">
                  <c:v>France</c:v>
                </c:pt>
                <c:pt idx="7">
                  <c:v>Germany</c:v>
                </c:pt>
                <c:pt idx="8">
                  <c:v>Greece</c:v>
                </c:pt>
                <c:pt idx="9">
                  <c:v>Ireland</c:v>
                </c:pt>
                <c:pt idx="10">
                  <c:v>Italy</c:v>
                </c:pt>
                <c:pt idx="11">
                  <c:v>Japan</c:v>
                </c:pt>
                <c:pt idx="12">
                  <c:v>Luxembourg</c:v>
                </c:pt>
                <c:pt idx="13">
                  <c:v>Netherlands</c:v>
                </c:pt>
                <c:pt idx="14">
                  <c:v>New Zealand</c:v>
                </c:pt>
                <c:pt idx="15">
                  <c:v>Norway</c:v>
                </c:pt>
                <c:pt idx="16">
                  <c:v>Portugal</c:v>
                </c:pt>
                <c:pt idx="17">
                  <c:v>Spain</c:v>
                </c:pt>
                <c:pt idx="18">
                  <c:v>Sweden</c:v>
                </c:pt>
                <c:pt idx="19">
                  <c:v>Switzerland</c:v>
                </c:pt>
                <c:pt idx="20">
                  <c:v>United Kingdom</c:v>
                </c:pt>
                <c:pt idx="21">
                  <c:v>United States</c:v>
                </c:pt>
                <c:pt idx="22">
                  <c:v>EU Institutions</c:v>
                </c:pt>
              </c:strCache>
            </c:strRef>
          </c:cat>
          <c:val>
            <c:numRef>
              <c:f>'2008-2009 changes in ODA'!$B$14:$B$36</c:f>
              <c:numCache>
                <c:formatCode>#,##0.00_ ;[Red]\-#,##0.00\ </c:formatCode>
                <c:ptCount val="23"/>
                <c:pt idx="0">
                  <c:v>35.419999999999959</c:v>
                </c:pt>
                <c:pt idx="1">
                  <c:v>-18.127038535793087</c:v>
                </c:pt>
                <c:pt idx="2">
                  <c:v>-17.02929865163609</c:v>
                </c:pt>
                <c:pt idx="3">
                  <c:v>12.936777248937119</c:v>
                </c:pt>
                <c:pt idx="4">
                  <c:v>-44.541295056900026</c:v>
                </c:pt>
                <c:pt idx="5">
                  <c:v>10.999339000275796</c:v>
                </c:pt>
                <c:pt idx="6">
                  <c:v>-36.983450915937851</c:v>
                </c:pt>
                <c:pt idx="7">
                  <c:v>-12.748907442422142</c:v>
                </c:pt>
                <c:pt idx="8">
                  <c:v>-4.1743998835580598</c:v>
                </c:pt>
                <c:pt idx="9">
                  <c:v>-84.59963182968707</c:v>
                </c:pt>
                <c:pt idx="10">
                  <c:v>-56.176708329345281</c:v>
                </c:pt>
                <c:pt idx="11">
                  <c:v>-5.5241919967992645</c:v>
                </c:pt>
                <c:pt idx="12">
                  <c:v>7.5179622951837084</c:v>
                </c:pt>
                <c:pt idx="13">
                  <c:v>-106.93668585678545</c:v>
                </c:pt>
                <c:pt idx="14">
                  <c:v>-2.6319909106579296</c:v>
                </c:pt>
                <c:pt idx="15">
                  <c:v>-24.243606484060912</c:v>
                </c:pt>
                <c:pt idx="16">
                  <c:v>-2.7279274760987402</c:v>
                </c:pt>
                <c:pt idx="17">
                  <c:v>20.494689061109689</c:v>
                </c:pt>
                <c:pt idx="18">
                  <c:v>36.471732692601336</c:v>
                </c:pt>
                <c:pt idx="19">
                  <c:v>-8.9185916096012967</c:v>
                </c:pt>
                <c:pt idx="20">
                  <c:v>149.39360565212974</c:v>
                </c:pt>
                <c:pt idx="21">
                  <c:v>-59.920000000000073</c:v>
                </c:pt>
                <c:pt idx="22">
                  <c:v>-355.46000000000026</c:v>
                </c:pt>
              </c:numCache>
            </c:numRef>
          </c:val>
        </c:ser>
        <c:ser>
          <c:idx val="1"/>
          <c:order val="1"/>
          <c:tx>
            <c:strRef>
              <c:f>'2008-2009 changes in ODA'!$C$7</c:f>
              <c:strCache>
                <c:ptCount val="1"/>
                <c:pt idx="0">
                  <c:v>Total ODA</c:v>
                </c:pt>
              </c:strCache>
            </c:strRef>
          </c:tx>
          <c:spPr>
            <a:solidFill>
              <a:srgbClr val="FF8F19">
                <a:lumMod val="75000"/>
              </a:srgbClr>
            </a:solidFill>
          </c:spPr>
          <c:cat>
            <c:strRef>
              <c:f>'2008-2009 changes in ODA'!$A$14:$A$36</c:f>
              <c:strCache>
                <c:ptCount val="23"/>
                <c:pt idx="0">
                  <c:v>Australia</c:v>
                </c:pt>
                <c:pt idx="1">
                  <c:v>Austria</c:v>
                </c:pt>
                <c:pt idx="2">
                  <c:v>Belgium</c:v>
                </c:pt>
                <c:pt idx="3">
                  <c:v>Canada</c:v>
                </c:pt>
                <c:pt idx="4">
                  <c:v>Denmark</c:v>
                </c:pt>
                <c:pt idx="5">
                  <c:v>Finland</c:v>
                </c:pt>
                <c:pt idx="6">
                  <c:v>France</c:v>
                </c:pt>
                <c:pt idx="7">
                  <c:v>Germany</c:v>
                </c:pt>
                <c:pt idx="8">
                  <c:v>Greece</c:v>
                </c:pt>
                <c:pt idx="9">
                  <c:v>Ireland</c:v>
                </c:pt>
                <c:pt idx="10">
                  <c:v>Italy</c:v>
                </c:pt>
                <c:pt idx="11">
                  <c:v>Japan</c:v>
                </c:pt>
                <c:pt idx="12">
                  <c:v>Luxembourg</c:v>
                </c:pt>
                <c:pt idx="13">
                  <c:v>Netherlands</c:v>
                </c:pt>
                <c:pt idx="14">
                  <c:v>New Zealand</c:v>
                </c:pt>
                <c:pt idx="15">
                  <c:v>Norway</c:v>
                </c:pt>
                <c:pt idx="16">
                  <c:v>Portugal</c:v>
                </c:pt>
                <c:pt idx="17">
                  <c:v>Spain</c:v>
                </c:pt>
                <c:pt idx="18">
                  <c:v>Sweden</c:v>
                </c:pt>
                <c:pt idx="19">
                  <c:v>Switzerland</c:v>
                </c:pt>
                <c:pt idx="20">
                  <c:v>United Kingdom</c:v>
                </c:pt>
                <c:pt idx="21">
                  <c:v>United States</c:v>
                </c:pt>
                <c:pt idx="22">
                  <c:v>EU Institutions</c:v>
                </c:pt>
              </c:strCache>
            </c:strRef>
          </c:cat>
          <c:val>
            <c:numRef>
              <c:f>'2008-2009 changes in ODA'!$C$14:$C$36</c:f>
              <c:numCache>
                <c:formatCode>#,##0.0_ ;[Red]\-#,##0.0\ </c:formatCode>
                <c:ptCount val="23"/>
                <c:pt idx="0">
                  <c:v>211.25</c:v>
                </c:pt>
                <c:pt idx="1">
                  <c:v>133.78999999999974</c:v>
                </c:pt>
                <c:pt idx="2">
                  <c:v>278.09000000000015</c:v>
                </c:pt>
                <c:pt idx="3">
                  <c:v>-376.61999999999989</c:v>
                </c:pt>
                <c:pt idx="4">
                  <c:v>210.97000000000025</c:v>
                </c:pt>
                <c:pt idx="5">
                  <c:v>159.27000000000018</c:v>
                </c:pt>
                <c:pt idx="6">
                  <c:v>61.810000000001295</c:v>
                </c:pt>
                <c:pt idx="7">
                  <c:v>908.62999999999761</c:v>
                </c:pt>
                <c:pt idx="8">
                  <c:v>-84.770000000000081</c:v>
                </c:pt>
                <c:pt idx="9">
                  <c:v>-244.75000000000023</c:v>
                </c:pt>
                <c:pt idx="10">
                  <c:v>-813.31</c:v>
                </c:pt>
                <c:pt idx="11">
                  <c:v>647.63999999999839</c:v>
                </c:pt>
                <c:pt idx="12">
                  <c:v>20.53000000000009</c:v>
                </c:pt>
                <c:pt idx="13">
                  <c:v>-238.65000000000057</c:v>
                </c:pt>
                <c:pt idx="14">
                  <c:v>-14.649999999999977</c:v>
                </c:pt>
                <c:pt idx="15">
                  <c:v>668.06999999999948</c:v>
                </c:pt>
                <c:pt idx="16">
                  <c:v>-91.97</c:v>
                </c:pt>
                <c:pt idx="17">
                  <c:v>175.11000000000058</c:v>
                </c:pt>
                <c:pt idx="18">
                  <c:v>330.77000000000044</c:v>
                </c:pt>
                <c:pt idx="19">
                  <c:v>176.57999999999993</c:v>
                </c:pt>
                <c:pt idx="20">
                  <c:v>2163.0299999999988</c:v>
                </c:pt>
                <c:pt idx="21">
                  <c:v>1670.0099999999984</c:v>
                </c:pt>
                <c:pt idx="22">
                  <c:v>561.23999999999978</c:v>
                </c:pt>
              </c:numCache>
            </c:numRef>
          </c:val>
        </c:ser>
        <c:axId val="72416640"/>
        <c:axId val="72463488"/>
      </c:barChart>
      <c:catAx>
        <c:axId val="72416640"/>
        <c:scaling>
          <c:orientation val="minMax"/>
        </c:scaling>
        <c:axPos val="l"/>
        <c:tickLblPos val="nextTo"/>
        <c:txPr>
          <a:bodyPr/>
          <a:lstStyle/>
          <a:p>
            <a:pPr>
              <a:defRPr sz="1100"/>
            </a:pPr>
            <a:endParaRPr lang="fi-FI"/>
          </a:p>
        </c:txPr>
        <c:crossAx val="72463488"/>
        <c:crosses val="autoZero"/>
        <c:auto val="1"/>
        <c:lblAlgn val="ctr"/>
        <c:lblOffset val="100"/>
      </c:catAx>
      <c:valAx>
        <c:axId val="72463488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US$ billion change (2008-2009)</a:t>
                </a:r>
              </a:p>
            </c:rich>
          </c:tx>
        </c:title>
        <c:numFmt formatCode="#,##0_ ;[Red]\-#,##0\ " sourceLinked="0"/>
        <c:tickLblPos val="nextTo"/>
        <c:crossAx val="72416640"/>
        <c:crosses val="autoZero"/>
        <c:crossBetween val="between"/>
      </c:valAx>
    </c:plotArea>
    <c:legend>
      <c:legendPos val="l"/>
    </c:legend>
    <c:plotVisOnly val="1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clrMapOvr bg1="dk1" tx1="lt1" bg2="dk2" tx2="lt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1"/>
          <c:order val="0"/>
          <c:tx>
            <c:strRef>
              <c:f>'Disasters 1990-2009'!$B$1</c:f>
              <c:strCache>
                <c:ptCount val="1"/>
                <c:pt idx="0">
                  <c:v>No. of disasters</c:v>
                </c:pt>
              </c:strCache>
            </c:strRef>
          </c:tx>
          <c:spPr>
            <a:solidFill>
              <a:srgbClr val="FAE300"/>
            </a:solidFill>
          </c:spPr>
          <c:dLbls>
            <c:txPr>
              <a:bodyPr rot="-5400000" vert="horz"/>
              <a:lstStyle/>
              <a:p>
                <a:pPr>
                  <a:defRPr b="0">
                    <a:solidFill>
                      <a:schemeClr val="bg1"/>
                    </a:solidFill>
                  </a:defRPr>
                </a:pPr>
                <a:endParaRPr lang="fi-FI"/>
              </a:p>
            </c:txPr>
            <c:dLblPos val="inBase"/>
            <c:showVal val="1"/>
          </c:dLbls>
          <c:cat>
            <c:numRef>
              <c:f>'Disasters 1990-2009'!$A$2:$A$22</c:f>
              <c:numCache>
                <c:formatCode>General</c:formatCode>
                <c:ptCount val="2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</c:numCache>
            </c:numRef>
          </c:cat>
          <c:val>
            <c:numRef>
              <c:f>'Disasters 1990-2009'!$B$2:$B$22</c:f>
              <c:numCache>
                <c:formatCode>General</c:formatCode>
                <c:ptCount val="21"/>
                <c:pt idx="0">
                  <c:v>296</c:v>
                </c:pt>
                <c:pt idx="1">
                  <c:v>272</c:v>
                </c:pt>
                <c:pt idx="2">
                  <c:v>232</c:v>
                </c:pt>
                <c:pt idx="3">
                  <c:v>266</c:v>
                </c:pt>
                <c:pt idx="4">
                  <c:v>256</c:v>
                </c:pt>
                <c:pt idx="5">
                  <c:v>277</c:v>
                </c:pt>
                <c:pt idx="6">
                  <c:v>272</c:v>
                </c:pt>
                <c:pt idx="7">
                  <c:v>324</c:v>
                </c:pt>
                <c:pt idx="8">
                  <c:v>362</c:v>
                </c:pt>
                <c:pt idx="9">
                  <c:v>414</c:v>
                </c:pt>
                <c:pt idx="10">
                  <c:v>528</c:v>
                </c:pt>
                <c:pt idx="11">
                  <c:v>450</c:v>
                </c:pt>
                <c:pt idx="12">
                  <c:v>505</c:v>
                </c:pt>
                <c:pt idx="13">
                  <c:v>420</c:v>
                </c:pt>
                <c:pt idx="14">
                  <c:v>402</c:v>
                </c:pt>
                <c:pt idx="15">
                  <c:v>486</c:v>
                </c:pt>
                <c:pt idx="16">
                  <c:v>462</c:v>
                </c:pt>
                <c:pt idx="17">
                  <c:v>450</c:v>
                </c:pt>
                <c:pt idx="18">
                  <c:v>393</c:v>
                </c:pt>
                <c:pt idx="19">
                  <c:v>387</c:v>
                </c:pt>
                <c:pt idx="20">
                  <c:v>383</c:v>
                </c:pt>
              </c:numCache>
            </c:numRef>
          </c:val>
        </c:ser>
        <c:axId val="72676864"/>
        <c:axId val="72678400"/>
      </c:barChart>
      <c:lineChart>
        <c:grouping val="standard"/>
        <c:ser>
          <c:idx val="0"/>
          <c:order val="1"/>
          <c:tx>
            <c:strRef>
              <c:f>'Disasters 1990-2009'!$C$1</c:f>
              <c:strCache>
                <c:ptCount val="1"/>
                <c:pt idx="0">
                  <c:v>No. of affected 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val>
            <c:numRef>
              <c:f>'Disasters 1990-2009'!$C$2:$C$22</c:f>
              <c:numCache>
                <c:formatCode>_-* #,##0_-;\-* #,##0_-;_-* "-"??_-;_-@_-</c:formatCode>
                <c:ptCount val="21"/>
                <c:pt idx="0">
                  <c:v>82.368157000000011</c:v>
                </c:pt>
                <c:pt idx="1">
                  <c:v>278.585286</c:v>
                </c:pt>
                <c:pt idx="2">
                  <c:v>63.535631000000002</c:v>
                </c:pt>
                <c:pt idx="3">
                  <c:v>170.60257199999998</c:v>
                </c:pt>
                <c:pt idx="4">
                  <c:v>264.57725699999969</c:v>
                </c:pt>
                <c:pt idx="5">
                  <c:v>216.77578599999589</c:v>
                </c:pt>
                <c:pt idx="6">
                  <c:v>212.694276</c:v>
                </c:pt>
                <c:pt idx="7">
                  <c:v>67.00103</c:v>
                </c:pt>
                <c:pt idx="8">
                  <c:v>314.169938</c:v>
                </c:pt>
                <c:pt idx="9">
                  <c:v>275.30048700000032</c:v>
                </c:pt>
                <c:pt idx="10">
                  <c:v>172.45478400000002</c:v>
                </c:pt>
                <c:pt idx="11">
                  <c:v>105.58137099999998</c:v>
                </c:pt>
                <c:pt idx="12">
                  <c:v>658.85368699999947</c:v>
                </c:pt>
                <c:pt idx="13">
                  <c:v>252.01741700000107</c:v>
                </c:pt>
                <c:pt idx="14">
                  <c:v>157.42044700000415</c:v>
                </c:pt>
                <c:pt idx="15">
                  <c:v>154.250709</c:v>
                </c:pt>
                <c:pt idx="16">
                  <c:v>119.93118500000062</c:v>
                </c:pt>
                <c:pt idx="17">
                  <c:v>210.535301</c:v>
                </c:pt>
                <c:pt idx="18">
                  <c:v>217.63400499999995</c:v>
                </c:pt>
                <c:pt idx="19">
                  <c:v>198.62928200000002</c:v>
                </c:pt>
                <c:pt idx="20">
                  <c:v>205.66685299999995</c:v>
                </c:pt>
              </c:numCache>
            </c:numRef>
          </c:val>
        </c:ser>
        <c:marker val="1"/>
        <c:axId val="72676864"/>
        <c:axId val="72678400"/>
      </c:lineChart>
      <c:lineChart>
        <c:grouping val="standard"/>
        <c:ser>
          <c:idx val="2"/>
          <c:order val="2"/>
          <c:tx>
            <c:strRef>
              <c:f>'Disasters 1990-2009'!$D$1</c:f>
              <c:strCache>
                <c:ptCount val="1"/>
                <c:pt idx="0">
                  <c:v>Cost of damage </c:v>
                </c:pt>
              </c:strCache>
            </c:strRef>
          </c:tx>
          <c:spPr>
            <a:ln>
              <a:solidFill>
                <a:srgbClr val="68B6B8"/>
              </a:solidFill>
            </a:ln>
          </c:spPr>
          <c:marker>
            <c:symbol val="none"/>
          </c:marker>
          <c:val>
            <c:numRef>
              <c:f>'Disasters 1990-2009'!$D$2:$D$22</c:f>
              <c:numCache>
                <c:formatCode>_-* #,##0_-;\-* #,##0_-;_-* "-"??_-;_-@_-</c:formatCode>
                <c:ptCount val="21"/>
                <c:pt idx="0">
                  <c:v>48629.822</c:v>
                </c:pt>
                <c:pt idx="1">
                  <c:v>38743.460999999996</c:v>
                </c:pt>
                <c:pt idx="2">
                  <c:v>54998.162999999993</c:v>
                </c:pt>
                <c:pt idx="3">
                  <c:v>50992.889000000003</c:v>
                </c:pt>
                <c:pt idx="4">
                  <c:v>71133.573999999993</c:v>
                </c:pt>
                <c:pt idx="5">
                  <c:v>155071.03899999999</c:v>
                </c:pt>
                <c:pt idx="6">
                  <c:v>43327.242999999995</c:v>
                </c:pt>
                <c:pt idx="7">
                  <c:v>40261.946000000011</c:v>
                </c:pt>
                <c:pt idx="8">
                  <c:v>84132.739999999991</c:v>
                </c:pt>
                <c:pt idx="9">
                  <c:v>112247.85400000002</c:v>
                </c:pt>
                <c:pt idx="10">
                  <c:v>45844.436000000002</c:v>
                </c:pt>
                <c:pt idx="11">
                  <c:v>27049.438999999998</c:v>
                </c:pt>
                <c:pt idx="12">
                  <c:v>52074.152000000002</c:v>
                </c:pt>
                <c:pt idx="13">
                  <c:v>69810.350000000006</c:v>
                </c:pt>
                <c:pt idx="14">
                  <c:v>136175.17800000001</c:v>
                </c:pt>
                <c:pt idx="15">
                  <c:v>214202.35099999965</c:v>
                </c:pt>
                <c:pt idx="16">
                  <c:v>34104.949000000001</c:v>
                </c:pt>
                <c:pt idx="17">
                  <c:v>74420.256999999998</c:v>
                </c:pt>
                <c:pt idx="18">
                  <c:v>190548.24700000111</c:v>
                </c:pt>
                <c:pt idx="19">
                  <c:v>48586.483</c:v>
                </c:pt>
              </c:numCache>
            </c:numRef>
          </c:val>
        </c:ser>
        <c:marker val="1"/>
        <c:axId val="76590080"/>
        <c:axId val="76588160"/>
      </c:lineChart>
      <c:catAx>
        <c:axId val="72676864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/>
            </a:pPr>
            <a:endParaRPr lang="fi-FI"/>
          </a:p>
        </c:txPr>
        <c:crossAx val="72678400"/>
        <c:crosses val="autoZero"/>
        <c:auto val="1"/>
        <c:lblAlgn val="ctr"/>
        <c:lblOffset val="100"/>
      </c:catAx>
      <c:valAx>
        <c:axId val="72678400"/>
        <c:scaling>
          <c:orientation val="minMax"/>
          <c:max val="70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of affected (millions)</a:t>
                </a:r>
              </a:p>
            </c:rich>
          </c:tx>
        </c:title>
        <c:numFmt formatCode="General" sourceLinked="1"/>
        <c:tickLblPos val="nextTo"/>
        <c:crossAx val="72676864"/>
        <c:crosses val="autoZero"/>
        <c:crossBetween val="between"/>
      </c:valAx>
      <c:valAx>
        <c:axId val="76588160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US$ million</a:t>
                </a:r>
              </a:p>
            </c:rich>
          </c:tx>
        </c:title>
        <c:numFmt formatCode="#,##0" sourceLinked="0"/>
        <c:tickLblPos val="nextTo"/>
        <c:crossAx val="76590080"/>
        <c:crosses val="max"/>
        <c:crossBetween val="between"/>
      </c:valAx>
      <c:catAx>
        <c:axId val="76590080"/>
        <c:scaling>
          <c:orientation val="minMax"/>
        </c:scaling>
        <c:delete val="1"/>
        <c:axPos val="b"/>
        <c:tickLblPos val="none"/>
        <c:crossAx val="76588160"/>
        <c:crosses val="autoZero"/>
        <c:auto val="1"/>
        <c:lblAlgn val="ctr"/>
        <c:lblOffset val="100"/>
      </c:catAx>
    </c:plotArea>
    <c:legend>
      <c:legendPos val="b"/>
    </c:legend>
    <c:plotVisOnly val="1"/>
    <c:dispBlanksAs val="gap"/>
  </c:chart>
  <c:spPr>
    <a:solidFill>
      <a:srgbClr val="0D0D0D"/>
    </a:solidFill>
    <a:ln>
      <a:noFill/>
    </a:ln>
  </c:spPr>
  <c:txPr>
    <a:bodyPr/>
    <a:lstStyle/>
    <a:p>
      <a:pPr>
        <a:defRPr sz="1200"/>
      </a:pPr>
      <a:endParaRPr lang="fi-FI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clrMapOvr bg1="dk1" tx1="lt1" bg2="dk2" tx2="lt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7.2865988283324482E-2"/>
          <c:y val="3.3791886676575442E-2"/>
          <c:w val="0.86312276563214851"/>
          <c:h val="0.63452649467704125"/>
        </c:manualLayout>
      </c:layout>
      <c:barChart>
        <c:barDir val="col"/>
        <c:grouping val="stacked"/>
        <c:ser>
          <c:idx val="0"/>
          <c:order val="0"/>
          <c:tx>
            <c:strRef>
              <c:f>Sheet2!$C$1</c:f>
              <c:strCache>
                <c:ptCount val="1"/>
                <c:pt idx="0">
                  <c:v>Humanitarian</c:v>
                </c:pt>
              </c:strCache>
            </c:strRef>
          </c:tx>
          <c:cat>
            <c:strRef>
              <c:f>Sheet2!$B$2:$B$44</c:f>
              <c:strCache>
                <c:ptCount val="43"/>
                <c:pt idx="0">
                  <c:v>Afghanistan</c:v>
                </c:pt>
                <c:pt idx="1">
                  <c:v>Ethiopia</c:v>
                </c:pt>
                <c:pt idx="2">
                  <c:v>Palestine/OPT</c:v>
                </c:pt>
                <c:pt idx="3">
                  <c:v>Pakistan</c:v>
                </c:pt>
                <c:pt idx="4">
                  <c:v>Iraq</c:v>
                </c:pt>
                <c:pt idx="5">
                  <c:v>Sudan</c:v>
                </c:pt>
                <c:pt idx="6">
                  <c:v>DRC</c:v>
                </c:pt>
                <c:pt idx="7">
                  <c:v>Uganda</c:v>
                </c:pt>
                <c:pt idx="8">
                  <c:v>Kenya</c:v>
                </c:pt>
                <c:pt idx="9">
                  <c:v>Nigeria</c:v>
                </c:pt>
                <c:pt idx="10">
                  <c:v>Haiti</c:v>
                </c:pt>
                <c:pt idx="11">
                  <c:v>Rwanda</c:v>
                </c:pt>
                <c:pt idx="12">
                  <c:v>Nepal</c:v>
                </c:pt>
                <c:pt idx="13">
                  <c:v>Zimbabwe</c:v>
                </c:pt>
                <c:pt idx="14">
                  <c:v>Somalia</c:v>
                </c:pt>
                <c:pt idx="15">
                  <c:v>Cameroon</c:v>
                </c:pt>
                <c:pt idx="16">
                  <c:v>Chad</c:v>
                </c:pt>
                <c:pt idx="17">
                  <c:v>Burundi</c:v>
                </c:pt>
                <c:pt idx="18">
                  <c:v>Yemen</c:v>
                </c:pt>
                <c:pt idx="19">
                  <c:v>Niger</c:v>
                </c:pt>
                <c:pt idx="20">
                  <c:v>Sierra Leone</c:v>
                </c:pt>
                <c:pt idx="21">
                  <c:v>Papua New Guinea</c:v>
                </c:pt>
                <c:pt idx="22">
                  <c:v>Tajikistan</c:v>
                </c:pt>
                <c:pt idx="23">
                  <c:v>Liberia</c:v>
                </c:pt>
                <c:pt idx="24">
                  <c:v>Myanmar </c:v>
                </c:pt>
                <c:pt idx="25">
                  <c:v>Angola</c:v>
                </c:pt>
                <c:pt idx="26">
                  <c:v>CAR</c:v>
                </c:pt>
                <c:pt idx="27">
                  <c:v>Togo</c:v>
                </c:pt>
                <c:pt idx="28">
                  <c:v>Timor-Leste</c:v>
                </c:pt>
                <c:pt idx="29">
                  <c:v>Solomon Islands</c:v>
                </c:pt>
                <c:pt idx="30">
                  <c:v>Guinea</c:v>
                </c:pt>
                <c:pt idx="31">
                  <c:v>Djibouti</c:v>
                </c:pt>
                <c:pt idx="32">
                  <c:v>Eritrea</c:v>
                </c:pt>
                <c:pt idx="33">
                  <c:v>Guinea-Bissau</c:v>
                </c:pt>
                <c:pt idx="34">
                  <c:v>Gambia</c:v>
                </c:pt>
                <c:pt idx="35">
                  <c:v>DPRK</c:v>
                </c:pt>
                <c:pt idx="36">
                  <c:v>Congo</c:v>
                </c:pt>
                <c:pt idx="37">
                  <c:v>Comoros</c:v>
                </c:pt>
                <c:pt idx="38">
                  <c:v>Tonga</c:v>
                </c:pt>
                <c:pt idx="39">
                  <c:v>Equatorial Guinea</c:v>
                </c:pt>
                <c:pt idx="40">
                  <c:v>Sao Tome and Principe</c:v>
                </c:pt>
                <c:pt idx="41">
                  <c:v>Kiribati</c:v>
                </c:pt>
                <c:pt idx="42">
                  <c:v>Cote d'Ivoire</c:v>
                </c:pt>
              </c:strCache>
            </c:strRef>
          </c:cat>
          <c:val>
            <c:numRef>
              <c:f>Sheet2!$C$2:$C$44</c:f>
              <c:numCache>
                <c:formatCode>_-* #,##0_-;\-* #,##0_-;_-* "-"??_-;_-@_-</c:formatCode>
                <c:ptCount val="43"/>
                <c:pt idx="0">
                  <c:v>592.43615476592424</c:v>
                </c:pt>
                <c:pt idx="1">
                  <c:v>692.88227823963075</c:v>
                </c:pt>
                <c:pt idx="2">
                  <c:v>1219.3132293608928</c:v>
                </c:pt>
                <c:pt idx="3">
                  <c:v>558.94588106759352</c:v>
                </c:pt>
                <c:pt idx="4">
                  <c:v>497.25805893552695</c:v>
                </c:pt>
                <c:pt idx="5">
                  <c:v>1332.1672179670402</c:v>
                </c:pt>
                <c:pt idx="6">
                  <c:v>585.31487292851352</c:v>
                </c:pt>
                <c:pt idx="7" formatCode="_-* #,##0.0_-;\-* #,##0.0_-;_-* &quot;-&quot;??_-;_-@_-">
                  <c:v>159.15671166955974</c:v>
                </c:pt>
                <c:pt idx="8">
                  <c:v>400.97311902660482</c:v>
                </c:pt>
                <c:pt idx="9" formatCode="_-* #,##0.0_-;\-* #,##0.0_-;_-* &quot;-&quot;??_-;_-@_-">
                  <c:v>8.5798870000000047</c:v>
                </c:pt>
                <c:pt idx="10" formatCode="_-* #,##0.0_-;\-* #,##0.0_-;_-* &quot;-&quot;??_-;_-@_-">
                  <c:v>149.51030502032052</c:v>
                </c:pt>
                <c:pt idx="11" formatCode="_-* #,##0.0_-;\-* #,##0.0_-;_-* &quot;-&quot;??_-;_-@_-">
                  <c:v>18.266838996492531</c:v>
                </c:pt>
                <c:pt idx="12" formatCode="_-* #,##0.0_-;\-* #,##0.0_-;_-* &quot;-&quot;??_-;_-@_-">
                  <c:v>81.619605340905565</c:v>
                </c:pt>
                <c:pt idx="13">
                  <c:v>397.98909035738529</c:v>
                </c:pt>
                <c:pt idx="14">
                  <c:v>541.6329324880578</c:v>
                </c:pt>
                <c:pt idx="15" formatCode="_-* #,##0.0_-;\-* #,##0.0_-;_-* &quot;-&quot;??_-;_-@_-">
                  <c:v>25.766626200767593</c:v>
                </c:pt>
                <c:pt idx="16" formatCode="_-* #,##0.0_-;\-* #,##0.0_-;_-* &quot;-&quot;??_-;_-@_-">
                  <c:v>321.83310893201326</c:v>
                </c:pt>
                <c:pt idx="17" formatCode="_-* #,##0.0_-;\-* #,##0.0_-;_-* &quot;-&quot;??_-;_-@_-">
                  <c:v>90.712832056398327</c:v>
                </c:pt>
                <c:pt idx="18" formatCode="_-* #,##0.0_-;\-* #,##0.0_-;_-* &quot;-&quot;??_-;_-@_-">
                  <c:v>74.641279324091286</c:v>
                </c:pt>
                <c:pt idx="19" formatCode="_-* #,##0.0_-;\-* #,##0.0_-;_-* &quot;-&quot;??_-;_-@_-">
                  <c:v>53.760378130338836</c:v>
                </c:pt>
                <c:pt idx="20" formatCode="_-* #,##0.0_-;\-* #,##0.0_-;_-* &quot;-&quot;??_-;_-@_-">
                  <c:v>10.855633464952026</c:v>
                </c:pt>
                <c:pt idx="21" formatCode="_-* #,##0.0_-;\-* #,##0.0_-;_-* &quot;-&quot;??_-;_-@_-">
                  <c:v>7.37</c:v>
                </c:pt>
                <c:pt idx="22" formatCode="_-* #,##0.0_-;\-* #,##0.0_-;_-* &quot;-&quot;??_-;_-@_-">
                  <c:v>20.941246308334424</c:v>
                </c:pt>
                <c:pt idx="23" formatCode="_-* #,##0.0_-;\-* #,##0.0_-;_-* &quot;-&quot;??_-;_-@_-">
                  <c:v>44.730121864039013</c:v>
                </c:pt>
                <c:pt idx="24" formatCode="_-* #,##0.0_-;\-* #,##0.0_-;_-* &quot;-&quot;??_-;_-@_-">
                  <c:v>153.26134689733686</c:v>
                </c:pt>
                <c:pt idx="25" formatCode="_-* #,##0.0_-;\-* #,##0.0_-;_-* &quot;-&quot;??_-;_-@_-">
                  <c:v>6.9003236093202034</c:v>
                </c:pt>
                <c:pt idx="26" formatCode="_-* #,##0.0_-;\-* #,##0.0_-;_-* &quot;-&quot;??_-;_-@_-">
                  <c:v>51.455763231947095</c:v>
                </c:pt>
                <c:pt idx="27" formatCode="_-* #,##0.0_-;\-* #,##0.0_-;_-* &quot;-&quot;??_-;_-@_-">
                  <c:v>1.4572036559211448</c:v>
                </c:pt>
                <c:pt idx="28" formatCode="_-* #,##0.0_-;\-* #,##0.0_-;_-* &quot;-&quot;??_-;_-@_-">
                  <c:v>5.4189463321641504</c:v>
                </c:pt>
                <c:pt idx="29" formatCode="_-* #,##0.0_-;\-* #,##0.0_-;_-* &quot;-&quot;??_-;_-@_-">
                  <c:v>0.98</c:v>
                </c:pt>
                <c:pt idx="30" formatCode="_-* #,##0.0_-;\-* #,##0.0_-;_-* &quot;-&quot;??_-;_-@_-">
                  <c:v>17.051715462502191</c:v>
                </c:pt>
                <c:pt idx="31" formatCode="_-* #,##0.0_-;\-* #,##0.0_-;_-* &quot;-&quot;??_-;_-@_-">
                  <c:v>13.844924217582626</c:v>
                </c:pt>
                <c:pt idx="32" formatCode="_-* #,##0.0_-;\-* #,##0.0_-;_-* &quot;-&quot;??_-;_-@_-">
                  <c:v>37.861258000000007</c:v>
                </c:pt>
                <c:pt idx="33" formatCode="_-* #,##0.0_-;\-* #,##0.0_-;_-* &quot;-&quot;??_-;_-@_-">
                  <c:v>1.6682067025221392</c:v>
                </c:pt>
                <c:pt idx="34" formatCode="_-* #,##0.0_-;\-* #,##0.0_-;_-* &quot;-&quot;??_-;_-@_-">
                  <c:v>1.3796848482823978</c:v>
                </c:pt>
                <c:pt idx="35" formatCode="_-* #,##0.0_-;\-* #,##0.0_-;_-* &quot;-&quot;??_-;_-@_-">
                  <c:v>57.434454111408144</c:v>
                </c:pt>
                <c:pt idx="36" formatCode="_-* #,##0.0_-;\-* #,##0.0_-;_-* &quot;-&quot;??_-;_-@_-">
                  <c:v>11.478987</c:v>
                </c:pt>
                <c:pt idx="37" formatCode="_-* #,##0.0_-;\-* #,##0.0_-;_-* &quot;-&quot;??_-;_-@_-">
                  <c:v>0.64000000000000978</c:v>
                </c:pt>
                <c:pt idx="38" formatCode="_-* #,##0.0_-;\-* #,##0.0_-;_-* &quot;-&quot;??_-;_-@_-">
                  <c:v>1.83</c:v>
                </c:pt>
                <c:pt idx="39" formatCode="_-* #,##0.0_-;\-* #,##0.0_-;_-* &quot;-&quot;??_-;_-@_-">
                  <c:v>1</c:v>
                </c:pt>
                <c:pt idx="40" formatCode="_-* #,##0.0_-;\-* #,##0.0_-;_-* &quot;-&quot;??_-;_-@_-">
                  <c:v>0.43794328556317641</c:v>
                </c:pt>
                <c:pt idx="41" formatCode="_-* #,##0.0_-;\-* #,##0.0_-;_-* &quot;-&quot;??_-;_-@_-">
                  <c:v>0</c:v>
                </c:pt>
                <c:pt idx="42" formatCode="_-* #,##0.0_-;\-* #,##0.0_-;_-* &quot;-&quot;??_-;_-@_-">
                  <c:v>34.805517780301862</c:v>
                </c:pt>
              </c:numCache>
            </c:numRef>
          </c:val>
        </c:ser>
        <c:ser>
          <c:idx val="1"/>
          <c:order val="1"/>
          <c:tx>
            <c:strRef>
              <c:f>Sheet2!$D$1</c:f>
              <c:strCache>
                <c:ptCount val="1"/>
                <c:pt idx="0">
                  <c:v>Development</c:v>
                </c:pt>
              </c:strCache>
            </c:strRef>
          </c:tx>
          <c:spPr>
            <a:solidFill>
              <a:srgbClr val="68B6B8"/>
            </a:solidFill>
          </c:spPr>
          <c:cat>
            <c:strRef>
              <c:f>Sheet2!$B$2:$B$44</c:f>
              <c:strCache>
                <c:ptCount val="43"/>
                <c:pt idx="0">
                  <c:v>Afghanistan</c:v>
                </c:pt>
                <c:pt idx="1">
                  <c:v>Ethiopia</c:v>
                </c:pt>
                <c:pt idx="2">
                  <c:v>Palestine/OPT</c:v>
                </c:pt>
                <c:pt idx="3">
                  <c:v>Pakistan</c:v>
                </c:pt>
                <c:pt idx="4">
                  <c:v>Iraq</c:v>
                </c:pt>
                <c:pt idx="5">
                  <c:v>Sudan</c:v>
                </c:pt>
                <c:pt idx="6">
                  <c:v>DRC</c:v>
                </c:pt>
                <c:pt idx="7">
                  <c:v>Uganda</c:v>
                </c:pt>
                <c:pt idx="8">
                  <c:v>Kenya</c:v>
                </c:pt>
                <c:pt idx="9">
                  <c:v>Nigeria</c:v>
                </c:pt>
                <c:pt idx="10">
                  <c:v>Haiti</c:v>
                </c:pt>
                <c:pt idx="11">
                  <c:v>Rwanda</c:v>
                </c:pt>
                <c:pt idx="12">
                  <c:v>Nepal</c:v>
                </c:pt>
                <c:pt idx="13">
                  <c:v>Zimbabwe</c:v>
                </c:pt>
                <c:pt idx="14">
                  <c:v>Somalia</c:v>
                </c:pt>
                <c:pt idx="15">
                  <c:v>Cameroon</c:v>
                </c:pt>
                <c:pt idx="16">
                  <c:v>Chad</c:v>
                </c:pt>
                <c:pt idx="17">
                  <c:v>Burundi</c:v>
                </c:pt>
                <c:pt idx="18">
                  <c:v>Yemen</c:v>
                </c:pt>
                <c:pt idx="19">
                  <c:v>Niger</c:v>
                </c:pt>
                <c:pt idx="20">
                  <c:v>Sierra Leone</c:v>
                </c:pt>
                <c:pt idx="21">
                  <c:v>Papua New Guinea</c:v>
                </c:pt>
                <c:pt idx="22">
                  <c:v>Tajikistan</c:v>
                </c:pt>
                <c:pt idx="23">
                  <c:v>Liberia</c:v>
                </c:pt>
                <c:pt idx="24">
                  <c:v>Myanmar </c:v>
                </c:pt>
                <c:pt idx="25">
                  <c:v>Angola</c:v>
                </c:pt>
                <c:pt idx="26">
                  <c:v>CAR</c:v>
                </c:pt>
                <c:pt idx="27">
                  <c:v>Togo</c:v>
                </c:pt>
                <c:pt idx="28">
                  <c:v>Timor-Leste</c:v>
                </c:pt>
                <c:pt idx="29">
                  <c:v>Solomon Islands</c:v>
                </c:pt>
                <c:pt idx="30">
                  <c:v>Guinea</c:v>
                </c:pt>
                <c:pt idx="31">
                  <c:v>Djibouti</c:v>
                </c:pt>
                <c:pt idx="32">
                  <c:v>Eritrea</c:v>
                </c:pt>
                <c:pt idx="33">
                  <c:v>Guinea-Bissau</c:v>
                </c:pt>
                <c:pt idx="34">
                  <c:v>Gambia</c:v>
                </c:pt>
                <c:pt idx="35">
                  <c:v>DPRK</c:v>
                </c:pt>
                <c:pt idx="36">
                  <c:v>Congo</c:v>
                </c:pt>
                <c:pt idx="37">
                  <c:v>Comoros</c:v>
                </c:pt>
                <c:pt idx="38">
                  <c:v>Tonga</c:v>
                </c:pt>
                <c:pt idx="39">
                  <c:v>Equatorial Guinea</c:v>
                </c:pt>
                <c:pt idx="40">
                  <c:v>Sao Tome and Principe</c:v>
                </c:pt>
                <c:pt idx="41">
                  <c:v>Kiribati</c:v>
                </c:pt>
                <c:pt idx="42">
                  <c:v>Cote d'Ivoire</c:v>
                </c:pt>
              </c:strCache>
            </c:strRef>
          </c:cat>
          <c:val>
            <c:numRef>
              <c:f>Sheet2!$D$2:$D$44</c:f>
              <c:numCache>
                <c:formatCode>_-* #,##0_-;\-* #,##0_-;_-* "-"??_-;_-@_-</c:formatCode>
                <c:ptCount val="43"/>
                <c:pt idx="0">
                  <c:v>5591.3938452339999</c:v>
                </c:pt>
                <c:pt idx="1">
                  <c:v>3247.1377217603695</c:v>
                </c:pt>
                <c:pt idx="2">
                  <c:v>1884.2467706391069</c:v>
                </c:pt>
                <c:pt idx="3">
                  <c:v>2291.6541189324648</c:v>
                </c:pt>
                <c:pt idx="4">
                  <c:v>2289.5919410644728</c:v>
                </c:pt>
                <c:pt idx="5">
                  <c:v>1023.8927820329598</c:v>
                </c:pt>
                <c:pt idx="6">
                  <c:v>1703.9451270714885</c:v>
                </c:pt>
                <c:pt idx="7">
                  <c:v>1687.5332883304186</c:v>
                </c:pt>
                <c:pt idx="8">
                  <c:v>1424.9468809733867</c:v>
                </c:pt>
                <c:pt idx="9">
                  <c:v>1705.9701129999999</c:v>
                </c:pt>
                <c:pt idx="10">
                  <c:v>972.51969497967855</c:v>
                </c:pt>
                <c:pt idx="11">
                  <c:v>947.47316100350758</c:v>
                </c:pt>
                <c:pt idx="12">
                  <c:v>802.48039465910767</c:v>
                </c:pt>
                <c:pt idx="13">
                  <c:v>369.16090964261429</c:v>
                </c:pt>
                <c:pt idx="14">
                  <c:v>141.55706751194214</c:v>
                </c:pt>
                <c:pt idx="15">
                  <c:v>624.57337379923354</c:v>
                </c:pt>
                <c:pt idx="16">
                  <c:v>247.20689106798051</c:v>
                </c:pt>
                <c:pt idx="17">
                  <c:v>459.87716794359869</c:v>
                </c:pt>
                <c:pt idx="18">
                  <c:v>438.74872067590871</c:v>
                </c:pt>
                <c:pt idx="19">
                  <c:v>423.97962186966208</c:v>
                </c:pt>
                <c:pt idx="20">
                  <c:v>444.07436653504902</c:v>
                </c:pt>
                <c:pt idx="21">
                  <c:v>427.41999999999899</c:v>
                </c:pt>
                <c:pt idx="22">
                  <c:v>396.65875369166531</c:v>
                </c:pt>
                <c:pt idx="23">
                  <c:v>345.86987813596983</c:v>
                </c:pt>
                <c:pt idx="24">
                  <c:v>216.80865310266682</c:v>
                </c:pt>
                <c:pt idx="25">
                  <c:v>243.70967639067982</c:v>
                </c:pt>
                <c:pt idx="26">
                  <c:v>186.62423676805292</c:v>
                </c:pt>
                <c:pt idx="27">
                  <c:v>232.53279634407883</c:v>
                </c:pt>
                <c:pt idx="28">
                  <c:v>218.71105366783345</c:v>
                </c:pt>
                <c:pt idx="29">
                  <c:v>215.79000000000002</c:v>
                </c:pt>
                <c:pt idx="30">
                  <c:v>151.52828453750001</c:v>
                </c:pt>
                <c:pt idx="31">
                  <c:v>141.00507578241738</c:v>
                </c:pt>
                <c:pt idx="32">
                  <c:v>111.96874200000001</c:v>
                </c:pt>
                <c:pt idx="33">
                  <c:v>146.78179329747778</c:v>
                </c:pt>
                <c:pt idx="34">
                  <c:v>129.40031515171759</c:v>
                </c:pt>
                <c:pt idx="35">
                  <c:v>11.835545888591772</c:v>
                </c:pt>
                <c:pt idx="36">
                  <c:v>54.991013000000009</c:v>
                </c:pt>
                <c:pt idx="37">
                  <c:v>50.45</c:v>
                </c:pt>
                <c:pt idx="38">
                  <c:v>38.020000000000003</c:v>
                </c:pt>
                <c:pt idx="39">
                  <c:v>31.279999999999987</c:v>
                </c:pt>
                <c:pt idx="40">
                  <c:v>31.082056714436824</c:v>
                </c:pt>
                <c:pt idx="41">
                  <c:v>27.64</c:v>
                </c:pt>
                <c:pt idx="42">
                  <c:v>-694.6155177803023</c:v>
                </c:pt>
              </c:numCache>
            </c:numRef>
          </c:val>
        </c:ser>
        <c:gapWidth val="85"/>
        <c:overlap val="100"/>
        <c:axId val="103044224"/>
        <c:axId val="103045760"/>
      </c:barChart>
      <c:lineChart>
        <c:grouping val="standard"/>
        <c:ser>
          <c:idx val="2"/>
          <c:order val="2"/>
          <c:tx>
            <c:strRef>
              <c:f>Sheet2!$E$1</c:f>
              <c:strCache>
                <c:ptCount val="1"/>
                <c:pt idx="0">
                  <c:v>Humanitarian as % of total ODA</c:v>
                </c:pt>
              </c:strCache>
            </c:strRef>
          </c:tx>
          <c:marker>
            <c:symbol val="none"/>
          </c:marker>
          <c:val>
            <c:numRef>
              <c:f>Sheet2!$E$2:$E$44</c:f>
              <c:numCache>
                <c:formatCode>0\ %</c:formatCode>
                <c:ptCount val="43"/>
                <c:pt idx="0">
                  <c:v>9.5804081736712898E-2</c:v>
                </c:pt>
                <c:pt idx="1">
                  <c:v>0.17585755357577645</c:v>
                </c:pt>
                <c:pt idx="2">
                  <c:v>0.39287567482533398</c:v>
                </c:pt>
                <c:pt idx="3">
                  <c:v>0.1960800817608894</c:v>
                </c:pt>
                <c:pt idx="4">
                  <c:v>0.17843014835227541</c:v>
                </c:pt>
                <c:pt idx="5">
                  <c:v>0.56542160130346464</c:v>
                </c:pt>
                <c:pt idx="6">
                  <c:v>0.25567863542302394</c:v>
                </c:pt>
                <c:pt idx="7">
                  <c:v>8.6184855969094254E-2</c:v>
                </c:pt>
                <c:pt idx="8">
                  <c:v>0.219600595330909</c:v>
                </c:pt>
                <c:pt idx="9">
                  <c:v>5.0041626082645814E-3</c:v>
                </c:pt>
                <c:pt idx="10">
                  <c:v>0.13324982845407149</c:v>
                </c:pt>
                <c:pt idx="11">
                  <c:v>1.8914862174594038E-2</c:v>
                </c:pt>
                <c:pt idx="12">
                  <c:v>9.2319426921055936E-2</c:v>
                </c:pt>
                <c:pt idx="13">
                  <c:v>0.51878914209396543</c:v>
                </c:pt>
                <c:pt idx="14">
                  <c:v>0.79279985434222433</c:v>
                </c:pt>
                <c:pt idx="15">
                  <c:v>3.9620238953114312E-2</c:v>
                </c:pt>
                <c:pt idx="16">
                  <c:v>0.56557203172363857</c:v>
                </c:pt>
                <c:pt idx="17">
                  <c:v>0.16475568400515833</c:v>
                </c:pt>
                <c:pt idx="18">
                  <c:v>0.1453890401528912</c:v>
                </c:pt>
                <c:pt idx="19">
                  <c:v>0.11253061943805842</c:v>
                </c:pt>
                <c:pt idx="20">
                  <c:v>2.3862206196452108E-2</c:v>
                </c:pt>
                <c:pt idx="21">
                  <c:v>1.6950711837898761E-2</c:v>
                </c:pt>
                <c:pt idx="22">
                  <c:v>5.0146662615744214E-2</c:v>
                </c:pt>
                <c:pt idx="23">
                  <c:v>0.11451644102416511</c:v>
                </c:pt>
                <c:pt idx="24">
                  <c:v>0.41414150538367062</c:v>
                </c:pt>
                <c:pt idx="25">
                  <c:v>2.753411120593828E-2</c:v>
                </c:pt>
                <c:pt idx="26">
                  <c:v>0.21612803776859499</c:v>
                </c:pt>
                <c:pt idx="27">
                  <c:v>6.2276321890729971E-3</c:v>
                </c:pt>
                <c:pt idx="28">
                  <c:v>2.4177693000330829E-2</c:v>
                </c:pt>
                <c:pt idx="29">
                  <c:v>4.5209207916224563E-3</c:v>
                </c:pt>
                <c:pt idx="30">
                  <c:v>0.10114910109444734</c:v>
                </c:pt>
                <c:pt idx="31">
                  <c:v>8.9408616193623697E-2</c:v>
                </c:pt>
                <c:pt idx="32">
                  <c:v>0.2526947740772878</c:v>
                </c:pt>
                <c:pt idx="33">
                  <c:v>1.1237498838141718E-2</c:v>
                </c:pt>
                <c:pt idx="34">
                  <c:v>1.054966239702094E-2</c:v>
                </c:pt>
                <c:pt idx="35">
                  <c:v>0.82913893621204315</c:v>
                </c:pt>
                <c:pt idx="36">
                  <c:v>0.17269425304648744</c:v>
                </c:pt>
                <c:pt idx="37">
                  <c:v>1.2526913290272069E-2</c:v>
                </c:pt>
                <c:pt idx="38">
                  <c:v>4.592220828105395E-2</c:v>
                </c:pt>
                <c:pt idx="39">
                  <c:v>3.0978934324659251E-2</c:v>
                </c:pt>
                <c:pt idx="40">
                  <c:v>1.3894139770405343E-2</c:v>
                </c:pt>
                <c:pt idx="41">
                  <c:v>0</c:v>
                </c:pt>
                <c:pt idx="42">
                  <c:v>-5.2750818842246486E-2</c:v>
                </c:pt>
              </c:numCache>
            </c:numRef>
          </c:val>
        </c:ser>
        <c:marker val="1"/>
        <c:axId val="103331712"/>
        <c:axId val="103330176"/>
      </c:lineChart>
      <c:catAx>
        <c:axId val="103044224"/>
        <c:scaling>
          <c:orientation val="minMax"/>
        </c:scaling>
        <c:axPos val="b"/>
        <c:tickLblPos val="low"/>
        <c:txPr>
          <a:bodyPr/>
          <a:lstStyle/>
          <a:p>
            <a:pPr>
              <a:defRPr sz="1100"/>
            </a:pPr>
            <a:endParaRPr lang="fi-FI"/>
          </a:p>
        </c:txPr>
        <c:crossAx val="103045760"/>
        <c:crosses val="autoZero"/>
        <c:auto val="1"/>
        <c:lblAlgn val="ctr"/>
        <c:lblOffset val="100"/>
      </c:catAx>
      <c:valAx>
        <c:axId val="103045760"/>
        <c:scaling>
          <c:orientation val="minMax"/>
          <c:min val="-1000"/>
        </c:scaling>
        <c:axPos val="l"/>
        <c:majorGridlines/>
        <c:numFmt formatCode="#,##0" sourceLinked="0"/>
        <c:tickLblPos val="nextTo"/>
        <c:crossAx val="103044224"/>
        <c:crosses val="autoZero"/>
        <c:crossBetween val="between"/>
      </c:valAx>
      <c:valAx>
        <c:axId val="103330176"/>
        <c:scaling>
          <c:orientation val="minMax"/>
        </c:scaling>
        <c:axPos val="r"/>
        <c:numFmt formatCode="0\ %" sourceLinked="1"/>
        <c:tickLblPos val="nextTo"/>
        <c:crossAx val="103331712"/>
        <c:crosses val="max"/>
        <c:crossBetween val="between"/>
      </c:valAx>
      <c:catAx>
        <c:axId val="103331712"/>
        <c:scaling>
          <c:orientation val="minMax"/>
        </c:scaling>
        <c:delete val="1"/>
        <c:axPos val="b"/>
        <c:tickLblPos val="none"/>
        <c:crossAx val="103330176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0.19987665196811424"/>
          <c:y val="0.90107389970818863"/>
          <c:w val="0.59143612235781406"/>
          <c:h val="5.5658494350909034E-2"/>
        </c:manualLayout>
      </c:layout>
    </c:legend>
    <c:plotVisOnly val="1"/>
    <c:dispBlanksAs val="gap"/>
  </c:chart>
  <c:spPr>
    <a:solidFill>
      <a:srgbClr val="0D0D0D"/>
    </a:solidFill>
    <a:ln>
      <a:noFill/>
    </a:ln>
  </c:spPr>
  <c:txPr>
    <a:bodyPr/>
    <a:lstStyle/>
    <a:p>
      <a:pPr>
        <a:defRPr sz="1100"/>
      </a:pPr>
      <a:endParaRPr lang="fi-FI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24A8DBF-641E-4B9E-9673-0A6230317D0C}" type="datetimeFigureOut">
              <a:rPr lang="en-US"/>
              <a:pPr>
                <a:defRPr/>
              </a:pPr>
              <a:t>4/13/2011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7FC24C-492C-488E-B25B-00E4FB9249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DB1F5E8-EFEB-4D9D-9014-EA4F8657D53F}" type="datetimeFigureOut">
              <a:rPr lang="en-US"/>
              <a:pPr>
                <a:defRPr/>
              </a:pPr>
              <a:t>4/13/2011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1E310E-DAEE-4509-8D0A-536F06FD63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75CD44-512D-4D43-BF35-AE1CB281EE8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Go to gapminder.org/world. Select nutrition and GDP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54039D-139D-490D-B89F-12FC91737878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Figures for 2009 are estimated/preliminary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3D6C0C-BAF4-4085-8E39-FE3DC4F101F8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2582D3-7E14-4B3B-B5F6-8DE38408AC8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GB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5513" y="750888"/>
            <a:ext cx="4946650" cy="37099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6877"/>
            <a:ext cx="4984962" cy="446526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Updated figures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Has not been verified by Asma et al</a:t>
            </a: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Go to gapminder.org/world. Select nutrition and GDP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C9B7BE-78EE-4B29-991D-BB55AB560A00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smtClean="0"/>
              <a:t>Disaster prevention and preparedness (74010) - Disaster risk reduction activities (e.g. developing knowledge, natural risks cartography, legal norms for construction); early warning systems; emergency contingency stocks and contingency stocks and contingency planning including preparations for forced displacement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smtClean="0"/>
              <a:t> 4.2% of total HA in 2009. Gradual increase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smtClean="0"/>
              <a:t> The disaster prevention and preparedness code was only introduced in 2004  and only really started to be widely used by donors in 2007 (fig1).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GB" smtClean="0"/>
              <a:t> The increase in 2005 is mainly made up of US$44.6 million donation from the United States to Iraq for a programme to ‘Restore Economically Critical Infrastructure’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626B30-51D7-4DA5-8F13-1556CA9CAFA2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CRS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DB8094-9DAF-425B-A90D-D1EC18B17650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CRS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207756-CCAB-4BD8-AB53-3E2031508B5A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CRS DATA</a:t>
            </a:r>
          </a:p>
          <a:p>
            <a:r>
              <a:rPr lang="en-GB" smtClean="0"/>
              <a:t>15% in 2009</a:t>
            </a:r>
          </a:p>
          <a:p>
            <a:r>
              <a:rPr lang="en-GB" smtClean="0"/>
              <a:t>3% in 2008</a:t>
            </a:r>
          </a:p>
          <a:p>
            <a:r>
              <a:rPr lang="en-GB" smtClean="0"/>
              <a:t>10% in 2007</a:t>
            </a:r>
          </a:p>
          <a:p>
            <a:r>
              <a:rPr lang="en-GB" smtClean="0"/>
              <a:t>2% in 2006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BE9D4E-9209-447C-9813-11378BB84F17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GB" smtClean="0"/>
              <a:t> The 2008 CRS data yield is higher than the US$343 million coded under disaster prevention and preparedness</a:t>
            </a:r>
          </a:p>
          <a:p>
            <a:pPr>
              <a:buFontTx/>
              <a:buChar char="•"/>
            </a:pPr>
            <a:r>
              <a:rPr lang="en-GB" smtClean="0"/>
              <a:t> Using the adopted methodology programmes and projects with elements of DRR were identified in the remaining purpose codes.  A further US$476 million of funding was identified within development projects and US$66 million within other humanitarian codes/sectors (fig 2). </a:t>
            </a:r>
          </a:p>
          <a:p>
            <a:r>
              <a:rPr lang="en-GB" b="1" smtClean="0"/>
              <a:t>**NB: Important to note development projects with elements of DRR so figure not that reliable**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458F10-D056-4653-8CBF-988ADA3C0814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GB" smtClean="0"/>
              <a:t> Data on DRR is hidden within many development sectors</a:t>
            </a:r>
          </a:p>
          <a:p>
            <a:pPr>
              <a:buFontTx/>
              <a:buChar char="•"/>
            </a:pPr>
            <a:r>
              <a:rPr lang="en-GB" smtClean="0"/>
              <a:t> Similar DRR projects can fall within HA and ODA </a:t>
            </a:r>
          </a:p>
          <a:p>
            <a:pPr>
              <a:buFontTx/>
              <a:buChar char="•"/>
            </a:pPr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DB3312-3A13-4ACD-AF5E-7BFC68EBAC1F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Go to gapminder.org/world. Select nutrition and GDP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3BEC71-B602-4646-B03E-C3453616488E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AC0552-6E43-4D6A-A583-9AF87536529D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Go to gapminder.org/world. Select nutrition and GDP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C9B7BE-78EE-4B29-991D-BB55AB560A00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FA72A4-6BC8-488C-9DEC-ACE88572BDE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GB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5513" y="750888"/>
            <a:ext cx="4946650" cy="37099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6877"/>
            <a:ext cx="4984962" cy="446526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Number of undernourished people in the world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Undernourished defined as when calories intake is below Minimum Dietary Energy Requirement (N.B. This is NOT a measurement used in emergency nutrition programming)</a:t>
            </a: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48A1C3-BA87-4813-8C2A-CCB396039C22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GB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5513" y="750888"/>
            <a:ext cx="4946650" cy="37099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6877"/>
            <a:ext cx="4984962" cy="446526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Tracking equity of funding graph Pakistan 2010 floods.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This was from our last download mid November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UNOCHA FTS DATA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3FF56B-90BF-456B-A124-90473C04CA64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4A0D72-8781-48A8-878F-23864091868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1E310E-DAEE-4509-8D0A-536F06FD630E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9EA99-195E-45EA-865A-118B55CE53BA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Go to gapminder.org/world. Select nutrition and GDP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54039D-139D-490D-B89F-12FC91737878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Go to gapminder.org/world. Select nutrition and GDP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54039D-139D-490D-B89F-12FC91737878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Source: World Bank IDA Resource Allocation Index</a:t>
            </a:r>
          </a:p>
          <a:p>
            <a:r>
              <a:rPr lang="en-GB" smtClean="0"/>
              <a:t>Country scoring less than 3.2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CFBF5B-78E6-4883-A6B4-4EACED2AEB01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969769-3F99-4EA7-85E2-1BBF92D0557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5513" y="750888"/>
            <a:ext cx="4946650" cy="37099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6877"/>
            <a:ext cx="4984962" cy="446526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Source: CRED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27C71E-A915-498D-8D33-B260D89688ED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807F84"/>
              </a:buClr>
              <a:defRPr sz="3200"/>
            </a:lvl1pPr>
            <a:lvl2pPr>
              <a:buClr>
                <a:srgbClr val="807F84"/>
              </a:buClr>
              <a:defRPr sz="3200"/>
            </a:lvl2pPr>
            <a:lvl3pPr>
              <a:buClr>
                <a:srgbClr val="807F84"/>
              </a:buClr>
              <a:defRPr sz="3200"/>
            </a:lvl3pPr>
            <a:lvl4pPr>
              <a:buClr>
                <a:srgbClr val="807F84"/>
              </a:buClr>
              <a:defRPr sz="3200"/>
            </a:lvl4pPr>
            <a:lvl5pPr>
              <a:buClr>
                <a:srgbClr val="807F84"/>
              </a:buClr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807F84"/>
              </a:buClr>
              <a:defRPr sz="2800"/>
            </a:lvl1pPr>
            <a:lvl2pPr>
              <a:buClr>
                <a:srgbClr val="807F84"/>
              </a:buClr>
              <a:defRPr sz="2800"/>
            </a:lvl2pPr>
            <a:lvl3pPr>
              <a:buClr>
                <a:srgbClr val="807F84"/>
              </a:buClr>
              <a:defRPr sz="2800"/>
            </a:lvl3pPr>
            <a:lvl4pPr>
              <a:buClr>
                <a:srgbClr val="807F84"/>
              </a:buClr>
              <a:defRPr sz="2800"/>
            </a:lvl4pPr>
            <a:lvl5pPr>
              <a:buClr>
                <a:srgbClr val="807F84"/>
              </a:buCl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807F84"/>
              </a:buClr>
              <a:defRPr sz="2800"/>
            </a:lvl1pPr>
            <a:lvl2pPr>
              <a:buClr>
                <a:srgbClr val="807F84"/>
              </a:buClr>
              <a:defRPr sz="2800"/>
            </a:lvl2pPr>
            <a:lvl3pPr>
              <a:buClr>
                <a:srgbClr val="807F84"/>
              </a:buClr>
              <a:defRPr sz="2800"/>
            </a:lvl3pPr>
            <a:lvl4pPr>
              <a:buClr>
                <a:srgbClr val="807F84"/>
              </a:buClr>
              <a:defRPr sz="2800"/>
            </a:lvl4pPr>
            <a:lvl5pPr>
              <a:buClr>
                <a:srgbClr val="807F84"/>
              </a:buCl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1028" name="Picture 5" descr="GHA-Logo_horis.g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313" y="5643563"/>
            <a:ext cx="24225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rgbClr val="FAE3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AE3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AE3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AE3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AE30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7F84"/>
        </a:buClr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07F84"/>
        </a:buClr>
        <a:buFont typeface="Arial" charset="0"/>
        <a:buChar char="–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07F84"/>
        </a:buClr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07F84"/>
        </a:buClr>
        <a:buFont typeface="Arial" charset="0"/>
        <a:buChar char="–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7F84"/>
        </a:buClr>
        <a:buFont typeface="Arial" charset="0"/>
        <a:buChar char="»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name@devinit.or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7929618" cy="1470025"/>
          </a:xfrm>
        </p:spPr>
        <p:txBody>
          <a:bodyPr/>
          <a:lstStyle/>
          <a:p>
            <a:pPr algn="l" eaLnBrk="1" hangingPunct="1"/>
            <a:r>
              <a:rPr lang="en-GB" sz="3600" dirty="0" smtClean="0">
                <a:latin typeface="Arial" charset="0"/>
                <a:cs typeface="Arial" charset="0"/>
              </a:rPr>
              <a:t>Global Trends: DRR and Preparedness in Context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000240"/>
            <a:ext cx="6451600" cy="785818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1600" dirty="0" smtClean="0"/>
              <a:t>Helsinki, April 13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2011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... But figures mask individual changes...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500034" y="928670"/>
          <a:ext cx="8643966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3314688" y="4071942"/>
            <a:ext cx="58293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AE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What </a:t>
            </a:r>
            <a:r>
              <a:rPr lang="en-GB" sz="3600" dirty="0" smtClean="0">
                <a:solidFill>
                  <a:srgbClr val="FAE300"/>
                </a:solidFill>
                <a:latin typeface="Arial" pitchFamily="34" charset="0"/>
                <a:ea typeface="+mj-ea"/>
                <a:cs typeface="Arial" pitchFamily="34" charset="0"/>
              </a:rPr>
              <a:t>are we responding to?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AE3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79388" y="274638"/>
            <a:ext cx="2749537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dirty="0" smtClean="0">
                <a:solidFill>
                  <a:srgbClr val="FAE300"/>
                </a:solidFill>
                <a:latin typeface="Arial" pitchFamily="34" charset="0"/>
                <a:ea typeface="+mj-ea"/>
                <a:cs typeface="Arial" pitchFamily="34" charset="0"/>
              </a:rPr>
              <a:t>Fragility and Conflict</a:t>
            </a:r>
            <a:endParaRPr lang="en-GB" sz="3200" dirty="0">
              <a:solidFill>
                <a:srgbClr val="FAE3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000628" y="6667500"/>
          <a:ext cx="3929090" cy="190500"/>
        </p:xfrm>
        <a:graphic>
          <a:graphicData uri="http://schemas.openxmlformats.org/drawingml/2006/table">
            <a:tbl>
              <a:tblPr/>
              <a:tblGrid>
                <a:gridCol w="785818"/>
                <a:gridCol w="785818"/>
                <a:gridCol w="785818"/>
                <a:gridCol w="785818"/>
                <a:gridCol w="785818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143240" y="1"/>
          <a:ext cx="6000760" cy="6857987"/>
        </p:xfrm>
        <a:graphic>
          <a:graphicData uri="http://schemas.openxmlformats.org/drawingml/2006/table">
            <a:tbl>
              <a:tblPr/>
              <a:tblGrid>
                <a:gridCol w="2704750"/>
                <a:gridCol w="659202"/>
                <a:gridCol w="659202"/>
                <a:gridCol w="659202"/>
                <a:gridCol w="659202"/>
                <a:gridCol w="659202"/>
              </a:tblGrid>
              <a:tr h="1853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2005</a:t>
                      </a:r>
                      <a:endParaRPr lang="en-GB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2006</a:t>
                      </a:r>
                      <a:endParaRPr lang="en-GB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2007</a:t>
                      </a:r>
                      <a:endParaRPr lang="en-GB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2008</a:t>
                      </a:r>
                      <a:endParaRPr lang="en-GB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2009</a:t>
                      </a:r>
                      <a:endParaRPr lang="en-GB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9933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Afghanistan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</a:tr>
              <a:tr h="1853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9933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Angola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</a:tr>
              <a:tr h="1853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9933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Burundi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</a:tr>
              <a:tr h="1853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9933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Cambodia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9933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Cameroon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53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9933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Central African Rep. 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</a:tr>
              <a:tr h="1853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9933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Chad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</a:tr>
              <a:tr h="1853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9933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Comoros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53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9933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Congo  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53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9933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Congo, Dem. Rep.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</a:tr>
              <a:tr h="1853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9933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Cote d'Ivoire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</a:tr>
              <a:tr h="1853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9933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Djibouti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53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9933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Eritrea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53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9933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Gambia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9933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Guinea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53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9933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Guinea Bissau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</a:tr>
              <a:tr h="1853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9933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Haiti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</a:tr>
              <a:tr h="1853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9933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kribati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53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9933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Lao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53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9933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Liberia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</a:tr>
              <a:tr h="1853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9933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Mauritania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53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9933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Nigeria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853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9933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Pakistan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</a:tr>
              <a:tr h="1853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9933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Papa New Guinea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853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9933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Sao Tome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53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9933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Sierra Leone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53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9933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Solomon Islands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53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9933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Sudan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853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9933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Tajikistan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53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9933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Timor </a:t>
                      </a:r>
                      <a:r>
                        <a:rPr lang="en-US" sz="1100" dirty="0" err="1">
                          <a:solidFill>
                            <a:srgbClr val="9933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Leste</a:t>
                      </a:r>
                      <a:r>
                        <a:rPr lang="en-US" sz="1100" dirty="0">
                          <a:solidFill>
                            <a:srgbClr val="9933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53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9933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Togo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53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9933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Tonga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9933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Uzbekistan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9933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Vanatu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3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9933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Yemen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8900"/>
                    </a:solidFill>
                  </a:tcPr>
                </a:tc>
              </a:tr>
              <a:tr h="1853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9933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Zimbabwe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42910" y="4071942"/>
          <a:ext cx="1795060" cy="969264"/>
        </p:xfrm>
        <a:graphic>
          <a:graphicData uri="http://schemas.openxmlformats.org/drawingml/2006/table">
            <a:tbl>
              <a:tblPr/>
              <a:tblGrid>
                <a:gridCol w="448765"/>
                <a:gridCol w="448765"/>
                <a:gridCol w="745544"/>
                <a:gridCol w="151986"/>
              </a:tblGrid>
              <a:tr h="1814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Fragile states</a:t>
                      </a:r>
                      <a:endParaRPr lang="en-GB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39073" marR="390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4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Conflict affected</a:t>
                      </a:r>
                      <a:endParaRPr lang="en-GB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39073" marR="390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4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89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Fragile and conflict affected</a:t>
                      </a:r>
                      <a:endParaRPr lang="en-GB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073" marR="390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And natural disasters...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142844" y="1000108"/>
          <a:ext cx="8858312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7451725" y="6381750"/>
            <a:ext cx="15128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 dirty="0"/>
              <a:t>Source: CRED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And remains very concentrated.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0" y="1071546"/>
          <a:ext cx="9144000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6000760" y="6596390"/>
            <a:ext cx="296385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100" dirty="0"/>
              <a:t>Source: OECD DAC and World Bank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6143644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Top Ten: 73% of ODA &amp; HA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3314688" y="4071942"/>
            <a:ext cx="58293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AE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The Missing Money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AE3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Do we understand the full context of humanitarian aid? Globally?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571472" y="1428736"/>
          <a:ext cx="7972425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What about private contributions?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785786" y="1428736"/>
          <a:ext cx="7715304" cy="4160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6196012" y="6626225"/>
            <a:ext cx="294798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900" b="1" dirty="0"/>
              <a:t>Source: GHA Report 2010, Development Initiatives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214282" y="0"/>
            <a:ext cx="8642350" cy="1143000"/>
          </a:xfrm>
        </p:spPr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...peacekeeping?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0" y="1000108"/>
          <a:ext cx="9144000" cy="4724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683568" y="928670"/>
          <a:ext cx="7888960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987" name="TextBox 5"/>
          <p:cNvSpPr txBox="1">
            <a:spLocks noChangeArrowheads="1"/>
          </p:cNvSpPr>
          <p:nvPr/>
        </p:nvSpPr>
        <p:spPr bwMode="auto">
          <a:xfrm>
            <a:off x="2239963" y="6627812"/>
            <a:ext cx="690403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900" b="1" dirty="0"/>
              <a:t>Source: Afghanistan: tracking major resource flows 2002-2010, GHA Briefing Paper, Development Initiatives, January 2010</a:t>
            </a:r>
          </a:p>
        </p:txBody>
      </p:sp>
      <p:sp>
        <p:nvSpPr>
          <p:cNvPr id="41988" name="Title 4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And the military? Afghanistan?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3314688" y="4071942"/>
            <a:ext cx="58293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smtClean="0">
                <a:ln>
                  <a:noFill/>
                </a:ln>
                <a:solidFill>
                  <a:srgbClr val="FAE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The Big Picture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AE3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Money sent home?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1619250" y="1409700"/>
          <a:ext cx="59055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0" y="3429000"/>
          <a:ext cx="9144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64291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4000" dirty="0" smtClean="0">
                <a:solidFill>
                  <a:srgbClr val="FAE300"/>
                </a:solidFill>
                <a:ea typeface="+mj-ea"/>
              </a:rPr>
              <a:t>And a full range of donors.</a:t>
            </a:r>
            <a:endParaRPr lang="en-GB" sz="4000" dirty="0">
              <a:solidFill>
                <a:srgbClr val="FAE300"/>
              </a:solidFill>
              <a:ea typeface="+mj-ea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57158" y="642918"/>
          <a:ext cx="8501119" cy="2968962"/>
        </p:xfrm>
        <a:graphic>
          <a:graphicData uri="http://schemas.openxmlformats.org/drawingml/2006/table">
            <a:tbl>
              <a:tblPr/>
              <a:tblGrid>
                <a:gridCol w="778626"/>
                <a:gridCol w="778626"/>
                <a:gridCol w="778626"/>
                <a:gridCol w="778626"/>
                <a:gridCol w="778626"/>
                <a:gridCol w="778626"/>
                <a:gridCol w="778626"/>
                <a:gridCol w="778626"/>
                <a:gridCol w="778626"/>
                <a:gridCol w="778626"/>
                <a:gridCol w="714859"/>
              </a:tblGrid>
              <a:tr h="1300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Calibri"/>
                        </a:rPr>
                        <a:t>2000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Calibri"/>
                        </a:rPr>
                        <a:t>2001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Calibri"/>
                        </a:rPr>
                        <a:t>2002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Calibri"/>
                        </a:rPr>
                        <a:t>2003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Calibri"/>
                        </a:rPr>
                        <a:t>2004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Calibri"/>
                        </a:rPr>
                        <a:t>2005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Calibri"/>
                        </a:rPr>
                        <a:t>2006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Calibri"/>
                        </a:rPr>
                        <a:t>2007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Calibri"/>
                        </a:rPr>
                        <a:t>2008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Calibri"/>
                        </a:rPr>
                        <a:t>2009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Calibri"/>
                        </a:rPr>
                        <a:t>2010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7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Calibri"/>
                        </a:rPr>
                        <a:t>Korea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Calibri"/>
                        </a:rPr>
                        <a:t>Saudi Arabia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Korea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Calibri"/>
                        </a:rPr>
                        <a:t>Saudi Arabia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Korea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Saudi Arabia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Saudi Arabia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Saudi Arabia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Saudi Arabia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Saudi Arabia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Saudi Arabia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</a:tr>
              <a:tr h="1300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53.9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Calibri"/>
                        </a:rPr>
                        <a:t>656.7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94.5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Calibri"/>
                        </a:rPr>
                        <a:t>59.2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118.1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115.9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131.1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212.5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727.2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51.8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Calibri"/>
                        </a:rPr>
                        <a:t>255.9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1227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Calibri"/>
                        </a:rPr>
                        <a:t>Saudi Arabia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Korea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Calibri"/>
                        </a:rPr>
                        <a:t>Saudi Arabia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Kuwait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UAE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UAE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Calibri"/>
                        </a:rPr>
                        <a:t>UAE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Calibri"/>
                        </a:rPr>
                        <a:t>UAE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UAE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UAE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Turkey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1300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Calibri"/>
                        </a:rPr>
                        <a:t>11.7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68.8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Calibri"/>
                        </a:rPr>
                        <a:t>28.8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27.2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101.4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99.8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43.8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45.1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110.6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35.3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60.9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227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China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Taiwan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South Africa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Korea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Calibri"/>
                        </a:rPr>
                        <a:t>Saudi Arabia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Turkey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Kuwait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Korea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Kuwait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Kuwait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Calibri"/>
                        </a:rPr>
                        <a:t>Brazil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3CDDD"/>
                    </a:solidFill>
                  </a:tcPr>
                </a:tc>
              </a:tr>
              <a:tr h="1300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6.0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1.0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19.8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26.6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Calibri"/>
                        </a:rPr>
                        <a:t>35.1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78.7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24.2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30.3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95.6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34.2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39.6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3857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Calibri"/>
                        </a:rPr>
                        <a:t>Turkey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Calibri"/>
                        </a:rPr>
                        <a:t>Qatar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Calibri"/>
                        </a:rPr>
                        <a:t>Russia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Calibri"/>
                        </a:rPr>
                        <a:t>Russia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Calibri"/>
                        </a:rPr>
                        <a:t>Russia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Calibri"/>
                        </a:rPr>
                        <a:t>China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Calibri"/>
                        </a:rPr>
                        <a:t>Russia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Calibri"/>
                        </a:rPr>
                        <a:t>Turkey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Calibri"/>
                        </a:rPr>
                        <a:t>Russia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Calibri"/>
                        </a:rPr>
                        <a:t>Russia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UAE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300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3.1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1.0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17.8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Calibri"/>
                        </a:rPr>
                        <a:t>17.2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Calibri"/>
                        </a:rPr>
                        <a:t>17.5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65.8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Calibri"/>
                        </a:rPr>
                        <a:t>19.9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11.1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44.0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32.5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37.8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886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Romania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China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India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Qatar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Kuwait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Qatar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Korea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Kuwait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Korea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India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China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48B54"/>
                    </a:solidFill>
                  </a:tcPr>
                </a:tc>
              </a:tr>
              <a:tr h="1300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2.3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0.8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7.4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Calibri"/>
                        </a:rPr>
                        <a:t>15.3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11.0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45.7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18.1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30.7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latin typeface="Calibri"/>
                        </a:rPr>
                        <a:t>14.6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latin typeface="Calibri"/>
                        </a:rPr>
                        <a:t>37.6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0"/>
          <a:ext cx="9144000" cy="607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4"/>
          <p:cNvSpPr txBox="1">
            <a:spLocks/>
          </p:cNvSpPr>
          <p:nvPr/>
        </p:nvSpPr>
        <p:spPr>
          <a:xfrm>
            <a:off x="0" y="6000768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000" noProof="0" dirty="0" smtClean="0">
                <a:solidFill>
                  <a:srgbClr val="FAE300"/>
                </a:solidFill>
                <a:ea typeface="+mj-ea"/>
              </a:rPr>
              <a:t>... and</a:t>
            </a:r>
            <a:r>
              <a:rPr kumimoji="0" lang="en-GB" sz="4000" b="0" i="0" u="none" strike="noStrike" kern="1200" cap="none" spc="0" normalizeH="0" noProof="0" dirty="0" smtClean="0">
                <a:ln>
                  <a:noFill/>
                </a:ln>
                <a:solidFill>
                  <a:srgbClr val="FAE3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domestic capacity</a:t>
            </a:r>
            <a:endParaRPr kumimoji="0" lang="en-GB" sz="4000" b="0" i="0" u="none" strike="noStrike" kern="1200" cap="none" spc="0" normalizeH="0" baseline="0" noProof="0" dirty="0" smtClean="0">
              <a:ln>
                <a:noFill/>
              </a:ln>
              <a:solidFill>
                <a:srgbClr val="FAE30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914400" y="4357694"/>
            <a:ext cx="8229600" cy="1089017"/>
          </a:xfrm>
        </p:spPr>
        <p:txBody>
          <a:bodyPr/>
          <a:lstStyle/>
          <a:p>
            <a:pPr algn="r" eaLnBrk="1" hangingPunct="1"/>
            <a:r>
              <a:rPr lang="en-GB" dirty="0" smtClean="0">
                <a:latin typeface="Arial" charset="0"/>
                <a:cs typeface="Arial" charset="0"/>
              </a:rPr>
              <a:t>DRR and Preparedness: The Challenge of Counting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714348" y="857232"/>
          <a:ext cx="7746083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5381432" y="6611779"/>
            <a:ext cx="376256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/>
              <a:t>Humanitarian Aid Breakdown according to the CRS 2004 -2009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4291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4000" dirty="0" smtClean="0">
                <a:solidFill>
                  <a:srgbClr val="FAE300"/>
                </a:solidFill>
                <a:ea typeface="+mj-ea"/>
              </a:rPr>
              <a:t>Prevention and Preparedness</a:t>
            </a:r>
            <a:endParaRPr lang="en-GB" sz="4000" dirty="0">
              <a:solidFill>
                <a:srgbClr val="FAE300"/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3311525" y="6072206"/>
            <a:ext cx="58324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000" dirty="0"/>
              <a:t>Amount spent on disaster prevention and preparedness (CRS)</a:t>
            </a: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3527425" y="6457890"/>
            <a:ext cx="56165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000" dirty="0"/>
              <a:t>Currently the purpose code for disaster risk reduction activities falls within the codes for humanitarian aid under Disaster prevention and preparedness (74010) 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642910" y="1000108"/>
          <a:ext cx="7858180" cy="4157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4291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4000" dirty="0" smtClean="0">
                <a:solidFill>
                  <a:srgbClr val="FAE300"/>
                </a:solidFill>
                <a:ea typeface="+mj-ea"/>
              </a:rPr>
              <a:t>Prevention and Preparedness</a:t>
            </a:r>
            <a:endParaRPr lang="en-GB" sz="4000" dirty="0">
              <a:solidFill>
                <a:srgbClr val="FAE300"/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23850" y="908050"/>
          <a:ext cx="2592288" cy="468052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592288"/>
              </a:tblGrid>
              <a:tr h="42550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/>
                        <a:t>Recipients</a:t>
                      </a:r>
                      <a:r>
                        <a:rPr lang="en-GB" sz="1600" u="none" strike="noStrike" baseline="0" dirty="0" smtClean="0"/>
                        <a:t> </a:t>
                      </a:r>
                      <a:r>
                        <a:rPr lang="en-GB" sz="1600" u="none" strike="noStrike" dirty="0" smtClean="0"/>
                        <a:t>2007</a:t>
                      </a:r>
                      <a:endParaRPr lang="en-GB" sz="16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2550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solidFill>
                            <a:schemeClr val="bg1">
                              <a:lumMod val="10000"/>
                              <a:lumOff val="90000"/>
                            </a:schemeClr>
                          </a:solidFill>
                        </a:rPr>
                        <a:t>Bangladesh US$5.1m</a:t>
                      </a:r>
                      <a:endParaRPr lang="en-GB" sz="1600" b="0" i="0" u="none" strike="noStrike" dirty="0">
                        <a:solidFill>
                          <a:schemeClr val="bg1">
                            <a:lumMod val="10000"/>
                            <a:lumOff val="9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/>
                        <a:t>Haiti US$3.8m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solidFill>
                            <a:srgbClr val="FF0000"/>
                          </a:solidFill>
                        </a:rPr>
                        <a:t>Pakistan US$3.1m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/>
                        <a:t>Bolivia US$2.6m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/>
                        <a:t>Philippines US$2.4m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solidFill>
                            <a:srgbClr val="FF0000"/>
                          </a:solidFill>
                        </a:rPr>
                        <a:t>Nepal US$2.3m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25000"/>
                        <a:lumOff val="75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</a:rPr>
                        <a:t>Sri </a:t>
                      </a:r>
                      <a:r>
                        <a:rPr lang="en-GB" sz="1600" u="none" strike="noStrike" dirty="0" smtClean="0">
                          <a:solidFill>
                            <a:srgbClr val="FF0000"/>
                          </a:solidFill>
                        </a:rPr>
                        <a:t>Lanka US$1.8m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/>
                        <a:t>Peru US$1.8m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solidFill>
                            <a:srgbClr val="FF0000"/>
                          </a:solidFill>
                        </a:rPr>
                        <a:t>India US$1.8m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68B6B8"/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/>
                        <a:t>Viet </a:t>
                      </a:r>
                      <a:r>
                        <a:rPr lang="en-GB" sz="1600" u="none" strike="noStrike" dirty="0" smtClean="0"/>
                        <a:t>Nam US$1.7m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132138" y="908050"/>
          <a:ext cx="2592288" cy="468052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592288"/>
              </a:tblGrid>
              <a:tr h="42550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/>
                        <a:t>Recipient </a:t>
                      </a:r>
                      <a:r>
                        <a:rPr lang="en-GB" sz="1600" u="none" strike="noStrike" dirty="0" smtClean="0"/>
                        <a:t>s</a:t>
                      </a:r>
                      <a:r>
                        <a:rPr lang="en-GB" sz="1600" u="none" strike="noStrike" baseline="0" dirty="0" smtClean="0"/>
                        <a:t> </a:t>
                      </a:r>
                      <a:r>
                        <a:rPr lang="en-GB" sz="1600" u="none" strike="noStrike" dirty="0" smtClean="0"/>
                        <a:t>2008</a:t>
                      </a:r>
                      <a:endParaRPr lang="en-GB" sz="16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2550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/>
                        <a:t>Bangladesh US19.6m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/>
                        <a:t>Indonesia US$ 11.7m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</a:rPr>
                        <a:t>Dominican </a:t>
                      </a:r>
                      <a:r>
                        <a:rPr lang="en-GB" sz="1600" u="none" strike="noStrike" dirty="0" smtClean="0">
                          <a:solidFill>
                            <a:srgbClr val="FF0000"/>
                          </a:solidFill>
                        </a:rPr>
                        <a:t>Republic US$9.6m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D5C25C"/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/>
                        <a:t>Kenya US$8.9m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/>
                        <a:t>Philippines US$7.4m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/>
                        <a:t>DRC US$7.4m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/>
                        <a:t>Ethiopia US$7.2m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/>
                        <a:t>Haiti US$6.1m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solidFill>
                            <a:srgbClr val="FF0000"/>
                          </a:solidFill>
                        </a:rPr>
                        <a:t>Sri </a:t>
                      </a:r>
                      <a:r>
                        <a:rPr lang="en-GB" sz="1600" u="none" strike="noStrike" dirty="0" smtClean="0">
                          <a:solidFill>
                            <a:srgbClr val="FF0000"/>
                          </a:solidFill>
                        </a:rPr>
                        <a:t>Lanka US$5.6m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/>
                        <a:t>Mozambique US$4.5m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867400" y="908050"/>
          <a:ext cx="3024336" cy="468051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024336"/>
              </a:tblGrid>
              <a:tr h="4176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/>
                        <a:t>Recipients </a:t>
                      </a:r>
                      <a:r>
                        <a:rPr lang="en-GB" sz="1600" u="none" strike="noStrike" dirty="0"/>
                        <a:t>2009</a:t>
                      </a:r>
                      <a:endParaRPr lang="en-GB" sz="16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176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/>
                        <a:t>Bangladesh  US$26.2m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</a:tr>
              <a:tr h="4176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/>
                        <a:t>Haiti US$20.7m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176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/>
                        <a:t>Indonesia US$17.1m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4176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/>
                        <a:t>Philippines US$11.8m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</a:tr>
              <a:tr h="4176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/>
                        <a:t>Myanmar US$10.4m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B9525"/>
                    </a:solidFill>
                  </a:tcPr>
                </a:tc>
              </a:tr>
              <a:tr h="4176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solidFill>
                            <a:srgbClr val="FF0000"/>
                          </a:solidFill>
                        </a:rPr>
                        <a:t>India US$9.6m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68B6B8"/>
                    </a:solidFill>
                  </a:tcPr>
                </a:tc>
              </a:tr>
              <a:tr h="4176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/>
                        <a:t>Afghanistan US$8.7m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63ACD"/>
                    </a:solidFill>
                  </a:tcPr>
                </a:tc>
              </a:tr>
              <a:tr h="4176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/>
                        <a:t>Bolivia US$6.5m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50366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solidFill>
                            <a:srgbClr val="FF0000"/>
                          </a:solidFill>
                        </a:rPr>
                        <a:t>Pakistan US$6.4m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176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/>
                        <a:t>Peru US$6.4m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4291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4000" dirty="0" smtClean="0">
                <a:solidFill>
                  <a:srgbClr val="FAE300"/>
                </a:solidFill>
                <a:ea typeface="+mj-ea"/>
              </a:rPr>
              <a:t>The Major Recipients...</a:t>
            </a:r>
            <a:endParaRPr lang="en-GB" sz="4000" dirty="0">
              <a:solidFill>
                <a:srgbClr val="FAE300"/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395536" y="1124744"/>
          <a:ext cx="6905575" cy="304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3995936" y="4149080"/>
          <a:ext cx="4355976" cy="2455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64291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4000" dirty="0" smtClean="0">
                <a:solidFill>
                  <a:srgbClr val="FAE300"/>
                </a:solidFill>
                <a:ea typeface="+mj-ea"/>
              </a:rPr>
              <a:t>Bangladesh</a:t>
            </a:r>
            <a:endParaRPr lang="en-GB" sz="4000" dirty="0">
              <a:solidFill>
                <a:srgbClr val="FAE300"/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827584" y="980728"/>
          <a:ext cx="6316184" cy="2948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3714744" y="3857628"/>
          <a:ext cx="493606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4291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4000" dirty="0" smtClean="0">
                <a:solidFill>
                  <a:srgbClr val="FAE300"/>
                </a:solidFill>
                <a:ea typeface="+mj-ea"/>
              </a:rPr>
              <a:t>Haiti</a:t>
            </a:r>
            <a:endParaRPr lang="en-GB" sz="4000" dirty="0">
              <a:solidFill>
                <a:srgbClr val="FAE300"/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95288" y="1268413"/>
          <a:ext cx="2520280" cy="424847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520280"/>
              </a:tblGrid>
              <a:tr h="38718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/>
                        <a:t>Donors 2007</a:t>
                      </a:r>
                      <a:endParaRPr lang="en-GB" sz="16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665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strike="noStrike" dirty="0"/>
                        <a:t>EU </a:t>
                      </a:r>
                      <a:r>
                        <a:rPr lang="en-GB" sz="1600" u="none" strike="noStrike" dirty="0" smtClean="0"/>
                        <a:t>Institutions US$24.7m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</a:tr>
              <a:tr h="38718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/>
                        <a:t>UNDP US$15m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8718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/>
                        <a:t>United </a:t>
                      </a:r>
                      <a:r>
                        <a:rPr lang="en-GB" sz="1600" u="none" strike="noStrike" dirty="0" smtClean="0"/>
                        <a:t>States  US$13.7m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8718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/>
                        <a:t>Spain US$13.4m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</a:tr>
              <a:tr h="38718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/>
                        <a:t>Canada US$6.6m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63ACD"/>
                    </a:solidFill>
                  </a:tcPr>
                </a:tc>
              </a:tr>
              <a:tr h="38718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/>
                        <a:t>Sweden US$4.6m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8718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/>
                        <a:t>Belgium US$4.1m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38718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/>
                        <a:t>Ireland US$3m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38718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/>
                        <a:t>Australia US$2.3m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</a:tr>
              <a:tr h="38718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/>
                        <a:t>Denmark US$1.7m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76600" y="1268413"/>
          <a:ext cx="2520280" cy="441489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520280"/>
              </a:tblGrid>
              <a:tr h="36831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/>
                        <a:t>Donor 2008</a:t>
                      </a:r>
                      <a:endParaRPr lang="en-GB" sz="16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271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/>
                        <a:t>EU </a:t>
                      </a:r>
                      <a:r>
                        <a:rPr lang="en-GB" sz="1600" u="none" strike="noStrike" dirty="0" smtClean="0"/>
                        <a:t>Institutions US$97.2m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</a:tr>
              <a:tr h="4271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/>
                        <a:t>Japan US$41.6m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</a:tr>
              <a:tr h="36191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/>
                        <a:t>UK US$32.6m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B9525"/>
                    </a:solidFill>
                  </a:tcPr>
                </a:tc>
              </a:tr>
              <a:tr h="4271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/>
                        <a:t>United </a:t>
                      </a:r>
                      <a:r>
                        <a:rPr lang="en-GB" sz="1600" u="none" strike="noStrike" dirty="0" smtClean="0"/>
                        <a:t>States US$29.9m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6750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/>
                        <a:t>Spain US$22m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</a:tr>
              <a:tr h="4271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/>
                        <a:t>UNDP US$17.9m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4271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/>
                        <a:t>Australia US$13.6m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</a:tr>
              <a:tr h="4271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solidFill>
                            <a:schemeClr val="tx1"/>
                          </a:solidFill>
                        </a:rPr>
                        <a:t>Ireland US$13.1m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4271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solidFill>
                            <a:schemeClr val="tx1"/>
                          </a:solidFill>
                        </a:rPr>
                        <a:t>Canada US$13m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E63ACD"/>
                    </a:solidFill>
                  </a:tcPr>
                </a:tc>
              </a:tr>
              <a:tr h="4271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solidFill>
                            <a:srgbClr val="FF0000"/>
                          </a:solidFill>
                        </a:rPr>
                        <a:t>Germany US$11.2m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156325" y="1268413"/>
          <a:ext cx="2448272" cy="432047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448272"/>
              </a:tblGrid>
              <a:tr h="3804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/>
                        <a:t>Donor 2009</a:t>
                      </a:r>
                      <a:endParaRPr lang="en-GB" sz="16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04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/>
                        <a:t>EU </a:t>
                      </a:r>
                      <a:r>
                        <a:rPr lang="en-GB" sz="1600" u="none" strike="noStrike" dirty="0" smtClean="0"/>
                        <a:t>Institutions US$77.3m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</a:tr>
              <a:tr h="3804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/>
                        <a:t>United </a:t>
                      </a:r>
                      <a:r>
                        <a:rPr lang="en-GB" sz="1600" u="none" strike="noStrike" dirty="0" smtClean="0"/>
                        <a:t>States US$58.7m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804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/>
                        <a:t>UK US$53.3m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B9525"/>
                    </a:solidFill>
                  </a:tcPr>
                </a:tc>
              </a:tr>
              <a:tr h="3804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/>
                        <a:t>Japan US$45.6m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</a:tr>
              <a:tr h="3804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/>
                        <a:t>UNDP US$31.6m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3804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/>
                        <a:t>Australia US$27.7m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</a:tr>
              <a:tr h="3804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solidFill>
                            <a:srgbClr val="FF0000"/>
                          </a:solidFill>
                        </a:rPr>
                        <a:t>Germany US$25.3m</a:t>
                      </a:r>
                      <a:endParaRPr lang="en-GB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</a:tr>
              <a:tr h="3804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/>
                        <a:t>Sweden US$22.5m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804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/>
                        <a:t>Norway US$21.9m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68B6B8"/>
                    </a:solidFill>
                  </a:tcPr>
                </a:tc>
              </a:tr>
              <a:tr h="51600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/>
                        <a:t>WFP US$21.6m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64291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4000" dirty="0" smtClean="0">
                <a:solidFill>
                  <a:srgbClr val="FAE300"/>
                </a:solidFill>
                <a:ea typeface="+mj-ea"/>
              </a:rPr>
              <a:t>The donors...</a:t>
            </a:r>
            <a:endParaRPr lang="en-GB" sz="4000" dirty="0">
              <a:solidFill>
                <a:srgbClr val="FAE300"/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algn="r"/>
            <a:r>
              <a:rPr lang="en-GB" dirty="0" smtClean="0">
                <a:latin typeface="Arial" charset="0"/>
                <a:cs typeface="Arial" charset="0"/>
              </a:rPr>
              <a:t>Where we spend HA...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0" y="785794"/>
          <a:ext cx="9144000" cy="6072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827584" y="620688"/>
          <a:ext cx="7704856" cy="4880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3311525" y="6304002"/>
            <a:ext cx="58324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000" dirty="0"/>
              <a:t>2008  - 12% of total funding to prevention and preparedness</a:t>
            </a:r>
          </a:p>
          <a:p>
            <a:pPr algn="r"/>
            <a:endParaRPr lang="en-GB" sz="1000" dirty="0"/>
          </a:p>
          <a:p>
            <a:pPr algn="r"/>
            <a:r>
              <a:rPr lang="en-GB" sz="1000" dirty="0"/>
              <a:t>2009  - 10% of total funding to prevention and preparedness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4291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4000" dirty="0" smtClean="0">
                <a:solidFill>
                  <a:srgbClr val="FAE300"/>
                </a:solidFill>
                <a:ea typeface="+mj-ea"/>
              </a:rPr>
              <a:t>Japan.</a:t>
            </a:r>
            <a:endParaRPr lang="en-GB" sz="4000" dirty="0">
              <a:solidFill>
                <a:srgbClr val="FAE300"/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785786" y="642918"/>
          <a:ext cx="7500990" cy="4808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3311525" y="6304002"/>
            <a:ext cx="58324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000" dirty="0"/>
              <a:t>2008  - 28% of total funding to prevention and preparedness</a:t>
            </a:r>
          </a:p>
          <a:p>
            <a:pPr algn="r"/>
            <a:endParaRPr lang="en-GB" sz="1000" dirty="0"/>
          </a:p>
          <a:p>
            <a:pPr algn="r"/>
            <a:r>
              <a:rPr lang="en-GB" sz="1000" dirty="0"/>
              <a:t>2009  - 17% of total funding to prevention and preparedness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4291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4000" dirty="0" smtClean="0">
                <a:solidFill>
                  <a:srgbClr val="FAE300"/>
                </a:solidFill>
                <a:ea typeface="+mj-ea"/>
              </a:rPr>
              <a:t>EC...</a:t>
            </a:r>
            <a:endParaRPr lang="en-GB" sz="4000" dirty="0">
              <a:solidFill>
                <a:srgbClr val="FAE300"/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251520" y="620688"/>
          <a:ext cx="8392446" cy="3951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44" name="Object 4"/>
          <p:cNvPicPr>
            <a:picLocks noChangeArrowheads="1"/>
          </p:cNvPicPr>
          <p:nvPr/>
        </p:nvPicPr>
        <p:blipFill>
          <a:blip r:embed="rId4" cstate="print"/>
          <a:srcRect t="-340" b="-478"/>
          <a:stretch>
            <a:fillRect/>
          </a:stretch>
        </p:blipFill>
        <p:spPr bwMode="auto">
          <a:xfrm>
            <a:off x="0" y="5157788"/>
            <a:ext cx="885828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1258888" y="4724400"/>
            <a:ext cx="370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EXAMPLES OF SEARCH TERMS</a:t>
            </a:r>
          </a:p>
        </p:txBody>
      </p:sp>
      <p:sp>
        <p:nvSpPr>
          <p:cNvPr id="10246" name="TextBox 8"/>
          <p:cNvSpPr txBox="1">
            <a:spLocks noChangeArrowheads="1"/>
          </p:cNvSpPr>
          <p:nvPr/>
        </p:nvSpPr>
        <p:spPr bwMode="auto">
          <a:xfrm>
            <a:off x="6300788" y="6611779"/>
            <a:ext cx="28432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000" dirty="0"/>
              <a:t>39 variations of search words coded in Macro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64291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2800" dirty="0" smtClean="0">
                <a:solidFill>
                  <a:srgbClr val="FAE300"/>
                </a:solidFill>
                <a:ea typeface="+mj-ea"/>
              </a:rPr>
              <a:t>Unfortunately... Coding reveals much more.</a:t>
            </a:r>
            <a:endParaRPr lang="en-GB" sz="2800" dirty="0">
              <a:solidFill>
                <a:srgbClr val="FAE300"/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251520" y="836712"/>
          <a:ext cx="7105650" cy="5306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07696" y="1643050"/>
          <a:ext cx="2736304" cy="2254977"/>
        </p:xfrm>
        <a:graphic>
          <a:graphicData uri="http://schemas.openxmlformats.org/drawingml/2006/table">
            <a:tbl>
              <a:tblPr/>
              <a:tblGrid>
                <a:gridCol w="2736304"/>
              </a:tblGrid>
              <a:tr h="378552"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Recipients of disaster risk reduction within development funding</a:t>
                      </a:r>
                      <a:endParaRPr lang="en-GB" sz="11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32205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Bangladesh </a:t>
                      </a:r>
                      <a:endParaRPr lang="en-GB" sz="1200" b="0" i="0" u="none" strike="noStrike" dirty="0" smtClean="0">
                        <a:solidFill>
                          <a:schemeClr val="bg1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n-GB" sz="12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US$198m</a:t>
                      </a:r>
                      <a:endParaRPr lang="en-GB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32205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Ghana </a:t>
                      </a:r>
                      <a:endParaRPr lang="en-GB" sz="1200" b="0" i="0" u="none" strike="noStrike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US$98m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32205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India </a:t>
                      </a:r>
                      <a:endParaRPr lang="en-GB" sz="1200" b="0" i="0" u="none" strike="noStrike" dirty="0" smtClean="0">
                        <a:solidFill>
                          <a:schemeClr val="bg1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n-GB" sz="12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US$15m</a:t>
                      </a:r>
                      <a:endParaRPr lang="en-GB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</a:tr>
              <a:tr h="32205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Viet </a:t>
                      </a:r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Nam</a:t>
                      </a:r>
                    </a:p>
                    <a:p>
                      <a:pPr algn="ctr" fontAlgn="ctr"/>
                      <a:r>
                        <a:rPr lang="en-GB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GB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US11m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</a:tr>
              <a:tr h="32205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Kenya </a:t>
                      </a:r>
                      <a:endParaRPr lang="en-GB" sz="1200" b="0" i="0" u="none" strike="noStrike" dirty="0" smtClean="0">
                        <a:solidFill>
                          <a:schemeClr val="bg1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n-GB" sz="12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US$6m</a:t>
                      </a:r>
                      <a:endParaRPr lang="en-GB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07696" y="4214818"/>
          <a:ext cx="2736304" cy="2369074"/>
        </p:xfrm>
        <a:graphic>
          <a:graphicData uri="http://schemas.openxmlformats.org/drawingml/2006/table">
            <a:tbl>
              <a:tblPr/>
              <a:tblGrid>
                <a:gridCol w="2736304"/>
              </a:tblGrid>
              <a:tr h="419304"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Donors of disaster risk reduction within development funding</a:t>
                      </a:r>
                      <a:endParaRPr lang="en-GB" sz="1100" b="0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38995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IDA 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US$97m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38995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Japan </a:t>
                      </a:r>
                      <a:endParaRPr lang="en-GB" sz="1100" b="0" i="0" u="none" strike="noStrike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US$42m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38995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Canada 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US$33m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64A2"/>
                    </a:solidFill>
                  </a:tcPr>
                </a:tc>
              </a:tr>
              <a:tr h="38995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Germany </a:t>
                      </a:r>
                      <a:endParaRPr lang="en-GB" sz="1100" b="0" i="0" u="none" strike="noStrike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US$30m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6D0A"/>
                    </a:solidFill>
                  </a:tcPr>
                </a:tc>
              </a:tr>
              <a:tr h="38995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UK </a:t>
                      </a:r>
                      <a:r>
                        <a:rPr lang="en-GB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US$22m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64291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4000" dirty="0" smtClean="0">
                <a:solidFill>
                  <a:srgbClr val="FAE300"/>
                </a:solidFill>
                <a:ea typeface="+mj-ea"/>
              </a:rPr>
              <a:t>Tracking much more complicated</a:t>
            </a:r>
            <a:endParaRPr lang="en-GB" sz="4000" dirty="0">
              <a:solidFill>
                <a:srgbClr val="FAE300"/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251520" y="692696"/>
          <a:ext cx="5638800" cy="4665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4714876" y="2928934"/>
          <a:ext cx="50292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4291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4000" dirty="0" smtClean="0">
                <a:solidFill>
                  <a:srgbClr val="FAE300"/>
                </a:solidFill>
                <a:ea typeface="+mj-ea"/>
              </a:rPr>
              <a:t>Japan 2009</a:t>
            </a:r>
            <a:endParaRPr lang="en-GB" sz="4000" dirty="0">
              <a:solidFill>
                <a:srgbClr val="FAE300"/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0" y="476672"/>
          <a:ext cx="5072066" cy="4952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4125144" y="2357430"/>
          <a:ext cx="5018856" cy="4500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4291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4000" dirty="0" smtClean="0">
                <a:solidFill>
                  <a:srgbClr val="FAE300"/>
                </a:solidFill>
                <a:ea typeface="+mj-ea"/>
              </a:rPr>
              <a:t>Bangladesh 2009</a:t>
            </a:r>
            <a:endParaRPr lang="en-GB" sz="4000" dirty="0">
              <a:solidFill>
                <a:srgbClr val="FAE300"/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79512" y="476672"/>
          <a:ext cx="8591104" cy="5095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0" y="6215082"/>
            <a:ext cx="9144000" cy="642918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en-GB" sz="4000" dirty="0" smtClean="0">
                <a:solidFill>
                  <a:srgbClr val="FAE300"/>
                </a:solidFill>
                <a:ea typeface="+mj-ea"/>
              </a:rPr>
              <a:t>Donors...</a:t>
            </a:r>
            <a:endParaRPr lang="en-GB" sz="4000" dirty="0">
              <a:solidFill>
                <a:srgbClr val="FAE300"/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0825" y="836613"/>
          <a:ext cx="4355976" cy="5247590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718443"/>
                <a:gridCol w="637533"/>
              </a:tblGrid>
              <a:tr h="32853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chemeClr val="tx1"/>
                          </a:solidFill>
                        </a:rPr>
                        <a:t>HA Prevention and Preparedness Delivery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76" marR="7776" marT="7776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solidFill>
                            <a:schemeClr val="tx1"/>
                          </a:solidFill>
                        </a:rPr>
                        <a:t>US</a:t>
                      </a:r>
                      <a:r>
                        <a:rPr lang="en-GB" sz="1200" u="none" strike="noStrike" dirty="0" smtClean="0">
                          <a:solidFill>
                            <a:schemeClr val="tx1"/>
                          </a:solidFill>
                        </a:rPr>
                        <a:t>$ m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776" marR="7776" marT="7776" marB="0" anchor="b">
                    <a:solidFill>
                      <a:schemeClr val="accent5"/>
                    </a:solidFill>
                  </a:tcPr>
                </a:tc>
              </a:tr>
              <a:tr h="31953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/>
                        <a:t>NATIONAL NGOs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/>
                        <a:t>7.3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b"/>
                </a:tc>
              </a:tr>
              <a:tr h="32853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/>
                        <a:t>United Nations Development Programme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/>
                        <a:t>2.8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b"/>
                </a:tc>
              </a:tr>
              <a:tr h="32853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/>
                        <a:t>NGOs and civil society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/>
                        <a:t>2.7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b"/>
                </a:tc>
              </a:tr>
              <a:tr h="32853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/>
                        <a:t>UNDP (Direct Execution)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/>
                        <a:t>1.7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b"/>
                </a:tc>
              </a:tr>
              <a:tr h="32853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/>
                        <a:t>National Execution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/>
                        <a:t>0.8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b"/>
                </a:tc>
              </a:tr>
              <a:tr h="32853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/>
                        <a:t>GTZ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/>
                        <a:t>0.7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b"/>
                </a:tc>
              </a:tr>
              <a:tr h="32853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/>
                        <a:t>PUBLIC SECTOR (donor, recipient, other)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/>
                        <a:t>0.6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b"/>
                </a:tc>
              </a:tr>
              <a:tr h="32853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/>
                        <a:t>Institute of water modelling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/>
                        <a:t>0.4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b"/>
                </a:tc>
              </a:tr>
              <a:tr h="32853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/>
                        <a:t>LOCAL/REGIONAL NGOs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/>
                        <a:t>0.2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b"/>
                </a:tc>
              </a:tr>
              <a:tr h="32853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/>
                        <a:t>Intergovernmental Oceanographic Commission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/>
                        <a:t>0.2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b"/>
                </a:tc>
              </a:tr>
              <a:tr h="32853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/>
                        <a:t>Action Aid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/>
                        <a:t>0.1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b"/>
                </a:tc>
              </a:tr>
              <a:tr h="32853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/>
                        <a:t>KOICA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/>
                        <a:t>0.1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b"/>
                </a:tc>
              </a:tr>
              <a:tr h="32853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/>
                        <a:t>OTHER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/>
                        <a:t>0.1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b"/>
                </a:tc>
              </a:tr>
              <a:tr h="328537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b"/>
                </a:tc>
              </a:tr>
              <a:tr h="32853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/>
                        <a:t>(blank)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/>
                        <a:t>8.5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b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787900" y="836613"/>
          <a:ext cx="4068960" cy="5560964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2883836"/>
                <a:gridCol w="1185124"/>
              </a:tblGrid>
              <a:tr h="32008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/>
                        <a:t>Development Delivery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err="1"/>
                        <a:t>US$m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ctr">
                    <a:solidFill>
                      <a:srgbClr val="92D050"/>
                    </a:solidFill>
                  </a:tcPr>
                </a:tc>
              </a:tr>
              <a:tr h="32008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/>
                        <a:t>AsDB</a:t>
                      </a:r>
                      <a:r>
                        <a:rPr lang="en-GB" sz="1200" u="none" strike="noStrike" dirty="0"/>
                        <a:t> - Asian Development Bank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/>
                        <a:t>1.71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ctr"/>
                </a:tc>
              </a:tr>
              <a:tr h="469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/>
                        <a:t>International Bank for Reconstruction and Development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/>
                        <a:t>1.59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ctr"/>
                </a:tc>
              </a:tr>
              <a:tr h="32008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/>
                        <a:t>OTHER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/>
                        <a:t>0.79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ctr"/>
                </a:tc>
              </a:tr>
              <a:tr h="32008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/>
                        <a:t>UNDP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/>
                        <a:t>0.62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ctr"/>
                </a:tc>
              </a:tr>
              <a:tr h="32008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/>
                        <a:t>INTERNATIONAL NGOs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/>
                        <a:t>0.24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ctr"/>
                </a:tc>
              </a:tr>
              <a:tr h="469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/>
                        <a:t>Non-governmental organisations (NGOs) and civil society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/>
                        <a:t>0.23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ctr"/>
                </a:tc>
              </a:tr>
              <a:tr h="32008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/>
                        <a:t>PUBLIC SECTOR (donor, recipient, other)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/>
                        <a:t>0.21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ctr"/>
                </a:tc>
              </a:tr>
              <a:tr h="469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/>
                        <a:t>International Institute for Environment and Development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/>
                        <a:t>0.16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ctr"/>
                </a:tc>
              </a:tr>
              <a:tr h="32008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/>
                        <a:t>International Union for the Conservation of Nature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/>
                        <a:t>0.14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ctr"/>
                </a:tc>
              </a:tr>
              <a:tr h="32008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/>
                        <a:t>BCAS - Bangladesh Centre for Advanced Studies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/>
                        <a:t>0.12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ctr"/>
                </a:tc>
              </a:tr>
              <a:tr h="32008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/>
                        <a:t>Bangladesh Environmental Lawyers Association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/>
                        <a:t>0.05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ctr"/>
                </a:tc>
              </a:tr>
              <a:tr h="46992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/>
                        <a:t>Middlesex University Higher Education Corporation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/>
                        <a:t>0.03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ctr"/>
                </a:tc>
              </a:tr>
              <a:tr h="32008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/>
                        <a:t>CARE Canada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/>
                        <a:t>0.01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ctr"/>
                </a:tc>
              </a:tr>
              <a:tr h="32008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/>
                        <a:t>(blank)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/>
                        <a:t>3.80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76" marR="7776" marT="7776" marB="0" anchor="ctr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4291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2800" dirty="0" smtClean="0">
                <a:solidFill>
                  <a:srgbClr val="FAE300"/>
                </a:solidFill>
                <a:ea typeface="+mj-ea"/>
              </a:rPr>
              <a:t>Complicated field of actors and/or bad reporting/coding?</a:t>
            </a:r>
            <a:endParaRPr lang="en-GB" sz="2800" dirty="0">
              <a:solidFill>
                <a:srgbClr val="FAE300"/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DRR Tracking Conclusions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/>
          <a:lstStyle/>
          <a:p>
            <a:r>
              <a:rPr lang="en-GB" sz="3000" dirty="0" smtClean="0"/>
              <a:t>Data is the enemy... Should be on our side.</a:t>
            </a:r>
          </a:p>
          <a:p>
            <a:r>
              <a:rPr lang="en-GB" sz="3000" dirty="0" smtClean="0"/>
              <a:t>Semantics obscure and confuse</a:t>
            </a:r>
          </a:p>
          <a:p>
            <a:r>
              <a:rPr lang="en-GB" sz="3000" dirty="0" smtClean="0"/>
              <a:t>Cluttered world of institutions and actors</a:t>
            </a:r>
          </a:p>
          <a:p>
            <a:r>
              <a:rPr lang="en-GB" sz="3000" dirty="0" smtClean="0"/>
              <a:t>Financing unsure... Has the case been made?</a:t>
            </a:r>
          </a:p>
          <a:p>
            <a:r>
              <a:rPr lang="en-GB" sz="3000" dirty="0" smtClean="0"/>
              <a:t>DRR as a tool to better link our various approaches... Artificial distinctions.</a:t>
            </a:r>
          </a:p>
          <a:p>
            <a:r>
              <a:rPr lang="en-GB" sz="3000" dirty="0" smtClean="0"/>
              <a:t>Confused?</a:t>
            </a:r>
            <a:endParaRPr lang="en-GB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914400" y="4357694"/>
            <a:ext cx="8229600" cy="1089017"/>
          </a:xfrm>
        </p:spPr>
        <p:txBody>
          <a:bodyPr/>
          <a:lstStyle/>
          <a:p>
            <a:pPr algn="r" eaLnBrk="1" hangingPunct="1"/>
            <a:r>
              <a:rPr lang="en-GB" dirty="0" smtClean="0">
                <a:latin typeface="Arial" charset="0"/>
                <a:cs typeface="Arial" charset="0"/>
              </a:rPr>
              <a:t>Needs, equity, choice and prioritisation?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0" y="1000108"/>
          <a:ext cx="9144000" cy="58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algn="r"/>
            <a:r>
              <a:rPr lang="en-GB" dirty="0" smtClean="0">
                <a:latin typeface="Arial" charset="0"/>
                <a:cs typeface="Arial" charset="0"/>
              </a:rPr>
              <a:t>Where we spend ODA...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/>
              <a:t>Humanitarian needs are still going up...</a:t>
            </a:r>
            <a:endParaRPr lang="en-GB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1000100" y="1214422"/>
          <a:ext cx="7786742" cy="4724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2"/>
          <p:cNvSpPr txBox="1">
            <a:spLocks/>
          </p:cNvSpPr>
          <p:nvPr/>
        </p:nvSpPr>
        <p:spPr bwMode="auto">
          <a:xfrm>
            <a:off x="8001024" y="6083285"/>
            <a:ext cx="1142976" cy="77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1100" dirty="0" smtClean="0">
                <a:solidFill>
                  <a:srgbClr val="FAE300"/>
                </a:solidFill>
                <a:latin typeface="Arial" pitchFamily="34" charset="0"/>
                <a:ea typeface="+mj-ea"/>
                <a:cs typeface="Arial" pitchFamily="34" charset="0"/>
              </a:rPr>
              <a:t>UN CAP</a:t>
            </a:r>
            <a:endParaRPr lang="en-US" sz="1100" dirty="0">
              <a:solidFill>
                <a:srgbClr val="FAE3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928662" y="1500174"/>
          <a:ext cx="7286676" cy="3873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3491" name="Title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... the number of undernourished is going up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8001024" y="6083285"/>
            <a:ext cx="1142976" cy="77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1100" dirty="0">
                <a:solidFill>
                  <a:srgbClr val="FAE300"/>
                </a:solidFill>
                <a:latin typeface="Arial" pitchFamily="34" charset="0"/>
                <a:ea typeface="+mj-ea"/>
                <a:cs typeface="Arial" pitchFamily="34" charset="0"/>
              </a:rPr>
              <a:t>Source: FAO</a:t>
            </a:r>
            <a:endParaRPr lang="en-US" sz="1100" dirty="0">
              <a:solidFill>
                <a:srgbClr val="FAE3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07504" y="1385887"/>
          <a:ext cx="8640960" cy="518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274638"/>
            <a:ext cx="9144000" cy="86834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AE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Day by day</a:t>
            </a:r>
            <a:r>
              <a:rPr kumimoji="0" lang="en-GB" sz="3600" b="0" i="0" u="none" strike="noStrike" kern="1200" cap="none" spc="0" normalizeH="0" noProof="0" dirty="0" smtClean="0">
                <a:ln>
                  <a:noFill/>
                </a:ln>
                <a:solidFill>
                  <a:srgbClr val="FAE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?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AE3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Over time?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pic>
        <p:nvPicPr>
          <p:cNvPr id="5" name="Picture 1" descr="gha-2010-needs-fig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54" y="1500174"/>
            <a:ext cx="9115146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-33337" y="1143000"/>
          <a:ext cx="9210675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AE3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... Do we make the right choices?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 txBox="1">
            <a:spLocks noChangeArrowheads="1"/>
          </p:cNvSpPr>
          <p:nvPr/>
        </p:nvSpPr>
        <p:spPr bwMode="auto">
          <a:xfrm>
            <a:off x="4572000" y="3714750"/>
            <a:ext cx="371475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1000" dirty="0">
                <a:latin typeface="+mn-lt"/>
                <a:cs typeface="+mn-cs"/>
              </a:rPr>
              <a:t>We work to provide access to reliable, transparent and understandable information so that we can all work to ensure better outcomes for people affected by humanitarian crises.</a:t>
            </a:r>
          </a:p>
          <a:p>
            <a:pPr>
              <a:defRPr/>
            </a:pPr>
            <a:endParaRPr lang="en-GB" sz="1000" dirty="0">
              <a:latin typeface="+mn-lt"/>
              <a:cs typeface="+mn-cs"/>
            </a:endParaRPr>
          </a:p>
          <a:p>
            <a:pPr>
              <a:defRPr/>
            </a:pPr>
            <a:r>
              <a:rPr lang="en-GB" sz="1000" dirty="0">
                <a:latin typeface="+mn-lt"/>
                <a:cs typeface="+mn-cs"/>
              </a:rPr>
              <a:t>Global Humanitarian Assistance is a Development Initiatives programme, funded by the governments of Canada, Denmark, the Netherlands, Sweden and the United Kingdom</a:t>
            </a:r>
          </a:p>
        </p:txBody>
      </p:sp>
      <p:sp>
        <p:nvSpPr>
          <p:cNvPr id="74755" name="Title 8"/>
          <p:cNvSpPr>
            <a:spLocks noGrp="1"/>
          </p:cNvSpPr>
          <p:nvPr>
            <p:ph type="title"/>
          </p:nvPr>
        </p:nvSpPr>
        <p:spPr>
          <a:xfrm>
            <a:off x="4572000" y="142875"/>
            <a:ext cx="4572000" cy="1000125"/>
          </a:xfrm>
        </p:spPr>
        <p:txBody>
          <a:bodyPr/>
          <a:lstStyle/>
          <a:p>
            <a:pPr algn="l" eaLnBrk="1" hangingPunct="1"/>
            <a:r>
              <a:rPr lang="en-GB" smtClean="0">
                <a:solidFill>
                  <a:schemeClr val="accent1"/>
                </a:solidFill>
                <a:latin typeface="Arial" charset="0"/>
                <a:cs typeface="Arial" charset="0"/>
              </a:rPr>
              <a:t>Clarity</a:t>
            </a:r>
            <a:r>
              <a:rPr lang="en-GB" smtClean="0">
                <a:solidFill>
                  <a:srgbClr val="68B6B8"/>
                </a:solidFill>
                <a:latin typeface="Arial" charset="0"/>
                <a:cs typeface="Arial" charset="0"/>
              </a:rPr>
              <a:t> </a:t>
            </a:r>
            <a:r>
              <a:rPr lang="en-GB" smtClean="0">
                <a:solidFill>
                  <a:schemeClr val="tx1"/>
                </a:solidFill>
                <a:latin typeface="Arial" charset="0"/>
                <a:cs typeface="Arial" charset="0"/>
              </a:rPr>
              <a:t>Counts.</a:t>
            </a:r>
          </a:p>
        </p:txBody>
      </p:sp>
      <p:pic>
        <p:nvPicPr>
          <p:cNvPr id="9" name="Picture 8" descr="cap_pic_6-un iraq photo bank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14876" y="1166796"/>
            <a:ext cx="3714776" cy="2476518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572000" y="5078413"/>
            <a:ext cx="4286250" cy="172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ct val="40000"/>
              </a:spcBef>
              <a:spcAft>
                <a:spcPts val="0"/>
              </a:spcAft>
              <a:defRPr/>
            </a:pPr>
            <a:r>
              <a:rPr lang="en-GB" sz="900" dirty="0">
                <a:latin typeface="+mn-lt"/>
                <a:cs typeface="+mn-cs"/>
              </a:rPr>
              <a:t>Name: Jan Kellett</a:t>
            </a:r>
          </a:p>
          <a:p>
            <a:pPr fontAlgn="auto">
              <a:spcBef>
                <a:spcPct val="40000"/>
              </a:spcBef>
              <a:spcAft>
                <a:spcPts val="0"/>
              </a:spcAft>
              <a:defRPr/>
            </a:pPr>
            <a:r>
              <a:rPr lang="en-GB" sz="900" dirty="0">
                <a:latin typeface="+mn-lt"/>
                <a:cs typeface="+mn-cs"/>
              </a:rPr>
              <a:t>Email</a:t>
            </a:r>
            <a:r>
              <a:rPr lang="en-GB" sz="900" b="1" dirty="0">
                <a:latin typeface="+mn-lt"/>
                <a:cs typeface="+mn-cs"/>
              </a:rPr>
              <a:t>: </a:t>
            </a:r>
            <a:r>
              <a:rPr lang="en-GB" sz="900" dirty="0">
                <a:latin typeface="+mn-lt"/>
                <a:cs typeface="+mn-cs"/>
                <a:hlinkClick r:id="rId4"/>
              </a:rPr>
              <a:t>jan@devinit.org</a:t>
            </a:r>
            <a:endParaRPr lang="en-GB" sz="900" dirty="0">
              <a:latin typeface="+mn-lt"/>
              <a:cs typeface="+mn-cs"/>
            </a:endParaRPr>
          </a:p>
          <a:p>
            <a:pPr fontAlgn="auto">
              <a:spcBef>
                <a:spcPct val="40000"/>
              </a:spcBef>
              <a:spcAft>
                <a:spcPts val="0"/>
              </a:spcAft>
              <a:defRPr/>
            </a:pPr>
            <a:r>
              <a:rPr lang="en-GB" sz="900" dirty="0">
                <a:latin typeface="+mn-lt"/>
                <a:cs typeface="+mn-cs"/>
              </a:rPr>
              <a:t>Tel: +44 (0)1749 671343</a:t>
            </a:r>
          </a:p>
          <a:p>
            <a:pPr fontAlgn="auto">
              <a:spcBef>
                <a:spcPct val="40000"/>
              </a:spcBef>
              <a:spcAft>
                <a:spcPts val="0"/>
              </a:spcAft>
              <a:defRPr/>
            </a:pPr>
            <a:r>
              <a:rPr lang="en-GB" sz="900" dirty="0">
                <a:latin typeface="+mn-lt"/>
                <a:cs typeface="+mn-cs"/>
              </a:rPr>
              <a:t>Web: globalhumanitarianassistance.org</a:t>
            </a:r>
          </a:p>
          <a:p>
            <a:pPr fontAlgn="auto">
              <a:spcBef>
                <a:spcPct val="40000"/>
              </a:spcBef>
              <a:spcAft>
                <a:spcPts val="0"/>
              </a:spcAft>
              <a:defRPr/>
            </a:pPr>
            <a:endParaRPr lang="en-GB" sz="900" dirty="0">
              <a:latin typeface="+mn-lt"/>
              <a:cs typeface="+mn-cs"/>
            </a:endParaRPr>
          </a:p>
          <a:p>
            <a:pPr fontAlgn="auto">
              <a:spcBef>
                <a:spcPct val="40000"/>
              </a:spcBef>
              <a:spcAft>
                <a:spcPts val="0"/>
              </a:spcAft>
              <a:defRPr/>
            </a:pPr>
            <a:r>
              <a:rPr lang="en-GB" sz="900" dirty="0">
                <a:latin typeface="+mn-lt"/>
                <a:cs typeface="+mn-cs"/>
              </a:rPr>
              <a:t>Global Humanitarian Assistance, Development Initiatives, Keward Court, Jocelyn Drive, Wells, Somerset, BA5 1DB, UK</a:t>
            </a:r>
          </a:p>
          <a:p>
            <a:pPr fontAlgn="auto">
              <a:spcBef>
                <a:spcPct val="40000"/>
              </a:spcBef>
              <a:spcAft>
                <a:spcPts val="0"/>
              </a:spcAft>
              <a:defRPr/>
            </a:pPr>
            <a:endParaRPr lang="en-GB" sz="900" dirty="0">
              <a:latin typeface="+mn-lt"/>
              <a:cs typeface="+mn-cs"/>
            </a:endParaRPr>
          </a:p>
          <a:p>
            <a:pPr fontAlgn="auto">
              <a:spcBef>
                <a:spcPct val="40000"/>
              </a:spcBef>
              <a:spcAft>
                <a:spcPts val="0"/>
              </a:spcAft>
              <a:defRPr/>
            </a:pPr>
            <a:endParaRPr lang="en-GB" sz="9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Aid is rising...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357158" y="1000108"/>
          <a:ext cx="8210778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Arial" charset="0"/>
                <a:cs typeface="Arial" charset="0"/>
              </a:rPr>
              <a:t>...and donors have different priorities.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467544" y="1142984"/>
          <a:ext cx="8247860" cy="4518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3851275" y="6365875"/>
            <a:ext cx="40322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900" b="1"/>
              <a:t>Source: Development Initiatives based on OECD DAC, December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3314688" y="4071942"/>
            <a:ext cx="58293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AE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The Funding Context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AE3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Donor governments under pressure...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857224" y="1357298"/>
          <a:ext cx="7643866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86414" y="6488668"/>
            <a:ext cx="3357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/>
              <a:t>GNI: Top 10 DAC donors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... and total aid doesn’t appear affected...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785786" y="1357299"/>
          <a:ext cx="8001056" cy="4375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HA presentation grey">
  <a:themeElements>
    <a:clrScheme name="GHA">
      <a:dk1>
        <a:srgbClr val="0D0D0D"/>
      </a:dk1>
      <a:lt1>
        <a:sysClr val="window" lastClr="FFFFFF"/>
      </a:lt1>
      <a:dk2>
        <a:srgbClr val="807F84"/>
      </a:dk2>
      <a:lt2>
        <a:srgbClr val="EEECE1"/>
      </a:lt2>
      <a:accent1>
        <a:srgbClr val="FAE300"/>
      </a:accent1>
      <a:accent2>
        <a:srgbClr val="70FFBF"/>
      </a:accent2>
      <a:accent3>
        <a:srgbClr val="FF8F19"/>
      </a:accent3>
      <a:accent4>
        <a:srgbClr val="8064A2"/>
      </a:accent4>
      <a:accent5>
        <a:srgbClr val="00B0D8"/>
      </a:accent5>
      <a:accent6>
        <a:srgbClr val="E86D20"/>
      </a:accent6>
      <a:hlink>
        <a:srgbClr val="3F3F3F"/>
      </a:hlink>
      <a:folHlink>
        <a:srgbClr val="807F8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HA">
    <a:dk1>
      <a:srgbClr val="0D0D0D"/>
    </a:dk1>
    <a:lt1>
      <a:sysClr val="window" lastClr="FFFFFF"/>
    </a:lt1>
    <a:dk2>
      <a:srgbClr val="807F84"/>
    </a:dk2>
    <a:lt2>
      <a:srgbClr val="EEECE1"/>
    </a:lt2>
    <a:accent1>
      <a:srgbClr val="FAE300"/>
    </a:accent1>
    <a:accent2>
      <a:srgbClr val="70FFBF"/>
    </a:accent2>
    <a:accent3>
      <a:srgbClr val="FF8F19"/>
    </a:accent3>
    <a:accent4>
      <a:srgbClr val="8064A2"/>
    </a:accent4>
    <a:accent5>
      <a:srgbClr val="00B0D8"/>
    </a:accent5>
    <a:accent6>
      <a:srgbClr val="E86D20"/>
    </a:accent6>
    <a:hlink>
      <a:srgbClr val="3F3F3F"/>
    </a:hlink>
    <a:folHlink>
      <a:srgbClr val="807F8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GHA">
    <a:dk1>
      <a:srgbClr val="0D0D0D"/>
    </a:dk1>
    <a:lt1>
      <a:sysClr val="window" lastClr="FFFFFF"/>
    </a:lt1>
    <a:dk2>
      <a:srgbClr val="807F84"/>
    </a:dk2>
    <a:lt2>
      <a:srgbClr val="EEECE1"/>
    </a:lt2>
    <a:accent1>
      <a:srgbClr val="FAE300"/>
    </a:accent1>
    <a:accent2>
      <a:srgbClr val="70FFBF"/>
    </a:accent2>
    <a:accent3>
      <a:srgbClr val="FF8F19"/>
    </a:accent3>
    <a:accent4>
      <a:srgbClr val="8064A2"/>
    </a:accent4>
    <a:accent5>
      <a:srgbClr val="00B0D8"/>
    </a:accent5>
    <a:accent6>
      <a:srgbClr val="E86D20"/>
    </a:accent6>
    <a:hlink>
      <a:srgbClr val="3F3F3F"/>
    </a:hlink>
    <a:folHlink>
      <a:srgbClr val="807F8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GHA">
    <a:dk1>
      <a:srgbClr val="0D0D0D"/>
    </a:dk1>
    <a:lt1>
      <a:sysClr val="window" lastClr="FFFFFF"/>
    </a:lt1>
    <a:dk2>
      <a:srgbClr val="807F84"/>
    </a:dk2>
    <a:lt2>
      <a:srgbClr val="EEECE1"/>
    </a:lt2>
    <a:accent1>
      <a:srgbClr val="FAE300"/>
    </a:accent1>
    <a:accent2>
      <a:srgbClr val="70FFBF"/>
    </a:accent2>
    <a:accent3>
      <a:srgbClr val="FF8F19"/>
    </a:accent3>
    <a:accent4>
      <a:srgbClr val="8064A2"/>
    </a:accent4>
    <a:accent5>
      <a:srgbClr val="00B0D8"/>
    </a:accent5>
    <a:accent6>
      <a:srgbClr val="E86D20"/>
    </a:accent6>
    <a:hlink>
      <a:srgbClr val="3F3F3F"/>
    </a:hlink>
    <a:folHlink>
      <a:srgbClr val="807F8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GHA">
    <a:dk1>
      <a:srgbClr val="0D0D0D"/>
    </a:dk1>
    <a:lt1>
      <a:sysClr val="window" lastClr="FFFFFF"/>
    </a:lt1>
    <a:dk2>
      <a:srgbClr val="807F84"/>
    </a:dk2>
    <a:lt2>
      <a:srgbClr val="EEECE1"/>
    </a:lt2>
    <a:accent1>
      <a:srgbClr val="FAE300"/>
    </a:accent1>
    <a:accent2>
      <a:srgbClr val="70FFBF"/>
    </a:accent2>
    <a:accent3>
      <a:srgbClr val="FF8F19"/>
    </a:accent3>
    <a:accent4>
      <a:srgbClr val="8064A2"/>
    </a:accent4>
    <a:accent5>
      <a:srgbClr val="00B0D8"/>
    </a:accent5>
    <a:accent6>
      <a:srgbClr val="E86D20"/>
    </a:accent6>
    <a:hlink>
      <a:srgbClr val="3F3F3F"/>
    </a:hlink>
    <a:folHlink>
      <a:srgbClr val="807F8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GHA">
    <a:dk1>
      <a:srgbClr val="0D0D0D"/>
    </a:dk1>
    <a:lt1>
      <a:sysClr val="window" lastClr="FFFFFF"/>
    </a:lt1>
    <a:dk2>
      <a:srgbClr val="807F84"/>
    </a:dk2>
    <a:lt2>
      <a:srgbClr val="EEECE1"/>
    </a:lt2>
    <a:accent1>
      <a:srgbClr val="FAE300"/>
    </a:accent1>
    <a:accent2>
      <a:srgbClr val="70FFBF"/>
    </a:accent2>
    <a:accent3>
      <a:srgbClr val="FF8F19"/>
    </a:accent3>
    <a:accent4>
      <a:srgbClr val="8064A2"/>
    </a:accent4>
    <a:accent5>
      <a:srgbClr val="00B0D8"/>
    </a:accent5>
    <a:accent6>
      <a:srgbClr val="E86D20"/>
    </a:accent6>
    <a:hlink>
      <a:srgbClr val="3F3F3F"/>
    </a:hlink>
    <a:folHlink>
      <a:srgbClr val="807F8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GHA">
    <a:dk1>
      <a:srgbClr val="0D0D0D"/>
    </a:dk1>
    <a:lt1>
      <a:sysClr val="window" lastClr="FFFFFF"/>
    </a:lt1>
    <a:dk2>
      <a:srgbClr val="807F84"/>
    </a:dk2>
    <a:lt2>
      <a:srgbClr val="EEECE1"/>
    </a:lt2>
    <a:accent1>
      <a:srgbClr val="FAE300"/>
    </a:accent1>
    <a:accent2>
      <a:srgbClr val="70FFBF"/>
    </a:accent2>
    <a:accent3>
      <a:srgbClr val="FF8F19"/>
    </a:accent3>
    <a:accent4>
      <a:srgbClr val="8064A2"/>
    </a:accent4>
    <a:accent5>
      <a:srgbClr val="00B0D8"/>
    </a:accent5>
    <a:accent6>
      <a:srgbClr val="E86D20"/>
    </a:accent6>
    <a:hlink>
      <a:srgbClr val="3F3F3F"/>
    </a:hlink>
    <a:folHlink>
      <a:srgbClr val="807F8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GHA">
    <a:dk1>
      <a:srgbClr val="0D0D0D"/>
    </a:dk1>
    <a:lt1>
      <a:sysClr val="window" lastClr="FFFFFF"/>
    </a:lt1>
    <a:dk2>
      <a:srgbClr val="807F84"/>
    </a:dk2>
    <a:lt2>
      <a:srgbClr val="EEECE1"/>
    </a:lt2>
    <a:accent1>
      <a:srgbClr val="FAE300"/>
    </a:accent1>
    <a:accent2>
      <a:srgbClr val="70FFBF"/>
    </a:accent2>
    <a:accent3>
      <a:srgbClr val="FF8F19"/>
    </a:accent3>
    <a:accent4>
      <a:srgbClr val="8064A2"/>
    </a:accent4>
    <a:accent5>
      <a:srgbClr val="00B0D8"/>
    </a:accent5>
    <a:accent6>
      <a:srgbClr val="E86D20"/>
    </a:accent6>
    <a:hlink>
      <a:srgbClr val="3F3F3F"/>
    </a:hlink>
    <a:folHlink>
      <a:srgbClr val="807F8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GHA">
    <a:dk1>
      <a:srgbClr val="0D0D0D"/>
    </a:dk1>
    <a:lt1>
      <a:sysClr val="window" lastClr="FFFFFF"/>
    </a:lt1>
    <a:dk2>
      <a:srgbClr val="807F84"/>
    </a:dk2>
    <a:lt2>
      <a:srgbClr val="EEECE1"/>
    </a:lt2>
    <a:accent1>
      <a:srgbClr val="FAE300"/>
    </a:accent1>
    <a:accent2>
      <a:srgbClr val="70FFBF"/>
    </a:accent2>
    <a:accent3>
      <a:srgbClr val="FF8F19"/>
    </a:accent3>
    <a:accent4>
      <a:srgbClr val="8064A2"/>
    </a:accent4>
    <a:accent5>
      <a:srgbClr val="00B0D8"/>
    </a:accent5>
    <a:accent6>
      <a:srgbClr val="E86D20"/>
    </a:accent6>
    <a:hlink>
      <a:srgbClr val="3F3F3F"/>
    </a:hlink>
    <a:folHlink>
      <a:srgbClr val="807F8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GHA">
    <a:dk1>
      <a:srgbClr val="0D0D0D"/>
    </a:dk1>
    <a:lt1>
      <a:sysClr val="window" lastClr="FFFFFF"/>
    </a:lt1>
    <a:dk2>
      <a:srgbClr val="807F84"/>
    </a:dk2>
    <a:lt2>
      <a:srgbClr val="EEECE1"/>
    </a:lt2>
    <a:accent1>
      <a:srgbClr val="FAE300"/>
    </a:accent1>
    <a:accent2>
      <a:srgbClr val="70FFBF"/>
    </a:accent2>
    <a:accent3>
      <a:srgbClr val="FF8F19"/>
    </a:accent3>
    <a:accent4>
      <a:srgbClr val="8064A2"/>
    </a:accent4>
    <a:accent5>
      <a:srgbClr val="00B0D8"/>
    </a:accent5>
    <a:accent6>
      <a:srgbClr val="E86D20"/>
    </a:accent6>
    <a:hlink>
      <a:srgbClr val="3F3F3F"/>
    </a:hlink>
    <a:folHlink>
      <a:srgbClr val="807F8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GHA">
    <a:dk1>
      <a:srgbClr val="0D0D0D"/>
    </a:dk1>
    <a:lt1>
      <a:sysClr val="window" lastClr="FFFFFF"/>
    </a:lt1>
    <a:dk2>
      <a:srgbClr val="807F84"/>
    </a:dk2>
    <a:lt2>
      <a:srgbClr val="EEECE1"/>
    </a:lt2>
    <a:accent1>
      <a:srgbClr val="FAE300"/>
    </a:accent1>
    <a:accent2>
      <a:srgbClr val="70FFBF"/>
    </a:accent2>
    <a:accent3>
      <a:srgbClr val="FF8F19"/>
    </a:accent3>
    <a:accent4>
      <a:srgbClr val="8064A2"/>
    </a:accent4>
    <a:accent5>
      <a:srgbClr val="00B0D8"/>
    </a:accent5>
    <a:accent6>
      <a:srgbClr val="E86D20"/>
    </a:accent6>
    <a:hlink>
      <a:srgbClr val="3F3F3F"/>
    </a:hlink>
    <a:folHlink>
      <a:srgbClr val="807F8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GHA">
    <a:dk1>
      <a:srgbClr val="0D0D0D"/>
    </a:dk1>
    <a:lt1>
      <a:sysClr val="window" lastClr="FFFFFF"/>
    </a:lt1>
    <a:dk2>
      <a:srgbClr val="807F84"/>
    </a:dk2>
    <a:lt2>
      <a:srgbClr val="EEECE1"/>
    </a:lt2>
    <a:accent1>
      <a:srgbClr val="FAE300"/>
    </a:accent1>
    <a:accent2>
      <a:srgbClr val="70FFBF"/>
    </a:accent2>
    <a:accent3>
      <a:srgbClr val="FF8F19"/>
    </a:accent3>
    <a:accent4>
      <a:srgbClr val="8064A2"/>
    </a:accent4>
    <a:accent5>
      <a:srgbClr val="00B0D8"/>
    </a:accent5>
    <a:accent6>
      <a:srgbClr val="E86D20"/>
    </a:accent6>
    <a:hlink>
      <a:srgbClr val="3F3F3F"/>
    </a:hlink>
    <a:folHlink>
      <a:srgbClr val="807F8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GHA">
    <a:dk1>
      <a:srgbClr val="0D0D0D"/>
    </a:dk1>
    <a:lt1>
      <a:sysClr val="window" lastClr="FFFFFF"/>
    </a:lt1>
    <a:dk2>
      <a:srgbClr val="807F84"/>
    </a:dk2>
    <a:lt2>
      <a:srgbClr val="EEECE1"/>
    </a:lt2>
    <a:accent1>
      <a:srgbClr val="FAE300"/>
    </a:accent1>
    <a:accent2>
      <a:srgbClr val="70FFBF"/>
    </a:accent2>
    <a:accent3>
      <a:srgbClr val="FF8F19"/>
    </a:accent3>
    <a:accent4>
      <a:srgbClr val="8064A2"/>
    </a:accent4>
    <a:accent5>
      <a:srgbClr val="00B0D8"/>
    </a:accent5>
    <a:accent6>
      <a:srgbClr val="E86D20"/>
    </a:accent6>
    <a:hlink>
      <a:srgbClr val="3F3F3F"/>
    </a:hlink>
    <a:folHlink>
      <a:srgbClr val="807F8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GHA">
    <a:dk1>
      <a:srgbClr val="0D0D0D"/>
    </a:dk1>
    <a:lt1>
      <a:sysClr val="window" lastClr="FFFFFF"/>
    </a:lt1>
    <a:dk2>
      <a:srgbClr val="807F84"/>
    </a:dk2>
    <a:lt2>
      <a:srgbClr val="EEECE1"/>
    </a:lt2>
    <a:accent1>
      <a:srgbClr val="FAE300"/>
    </a:accent1>
    <a:accent2>
      <a:srgbClr val="70FFBF"/>
    </a:accent2>
    <a:accent3>
      <a:srgbClr val="FF8F19"/>
    </a:accent3>
    <a:accent4>
      <a:srgbClr val="8064A2"/>
    </a:accent4>
    <a:accent5>
      <a:srgbClr val="00B0D8"/>
    </a:accent5>
    <a:accent6>
      <a:srgbClr val="E86D20"/>
    </a:accent6>
    <a:hlink>
      <a:srgbClr val="3F3F3F"/>
    </a:hlink>
    <a:folHlink>
      <a:srgbClr val="807F8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GHA">
    <a:dk1>
      <a:srgbClr val="0D0D0D"/>
    </a:dk1>
    <a:lt1>
      <a:sysClr val="window" lastClr="FFFFFF"/>
    </a:lt1>
    <a:dk2>
      <a:srgbClr val="807F84"/>
    </a:dk2>
    <a:lt2>
      <a:srgbClr val="EEECE1"/>
    </a:lt2>
    <a:accent1>
      <a:srgbClr val="FAE300"/>
    </a:accent1>
    <a:accent2>
      <a:srgbClr val="70FFBF"/>
    </a:accent2>
    <a:accent3>
      <a:srgbClr val="FF8F19"/>
    </a:accent3>
    <a:accent4>
      <a:srgbClr val="8064A2"/>
    </a:accent4>
    <a:accent5>
      <a:srgbClr val="00B0D8"/>
    </a:accent5>
    <a:accent6>
      <a:srgbClr val="E86D20"/>
    </a:accent6>
    <a:hlink>
      <a:srgbClr val="3F3F3F"/>
    </a:hlink>
    <a:folHlink>
      <a:srgbClr val="807F8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GHA">
    <a:dk1>
      <a:srgbClr val="0D0D0D"/>
    </a:dk1>
    <a:lt1>
      <a:sysClr val="window" lastClr="FFFFFF"/>
    </a:lt1>
    <a:dk2>
      <a:srgbClr val="807F84"/>
    </a:dk2>
    <a:lt2>
      <a:srgbClr val="EEECE1"/>
    </a:lt2>
    <a:accent1>
      <a:srgbClr val="FAE300"/>
    </a:accent1>
    <a:accent2>
      <a:srgbClr val="70FFBF"/>
    </a:accent2>
    <a:accent3>
      <a:srgbClr val="FF8F19"/>
    </a:accent3>
    <a:accent4>
      <a:srgbClr val="8064A2"/>
    </a:accent4>
    <a:accent5>
      <a:srgbClr val="00B0D8"/>
    </a:accent5>
    <a:accent6>
      <a:srgbClr val="E86D20"/>
    </a:accent6>
    <a:hlink>
      <a:srgbClr val="3F3F3F"/>
    </a:hlink>
    <a:folHlink>
      <a:srgbClr val="807F8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GHA">
    <a:dk1>
      <a:srgbClr val="0D0D0D"/>
    </a:dk1>
    <a:lt1>
      <a:sysClr val="window" lastClr="FFFFFF"/>
    </a:lt1>
    <a:dk2>
      <a:srgbClr val="807F84"/>
    </a:dk2>
    <a:lt2>
      <a:srgbClr val="EEECE1"/>
    </a:lt2>
    <a:accent1>
      <a:srgbClr val="FAE300"/>
    </a:accent1>
    <a:accent2>
      <a:srgbClr val="70FFBF"/>
    </a:accent2>
    <a:accent3>
      <a:srgbClr val="FF8F19"/>
    </a:accent3>
    <a:accent4>
      <a:srgbClr val="8064A2"/>
    </a:accent4>
    <a:accent5>
      <a:srgbClr val="00B0D8"/>
    </a:accent5>
    <a:accent6>
      <a:srgbClr val="E86D20"/>
    </a:accent6>
    <a:hlink>
      <a:srgbClr val="3F3F3F"/>
    </a:hlink>
    <a:folHlink>
      <a:srgbClr val="807F8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GHA">
    <a:dk1>
      <a:srgbClr val="0D0D0D"/>
    </a:dk1>
    <a:lt1>
      <a:sysClr val="window" lastClr="FFFFFF"/>
    </a:lt1>
    <a:dk2>
      <a:srgbClr val="807F84"/>
    </a:dk2>
    <a:lt2>
      <a:srgbClr val="EEECE1"/>
    </a:lt2>
    <a:accent1>
      <a:srgbClr val="FAE300"/>
    </a:accent1>
    <a:accent2>
      <a:srgbClr val="70FFBF"/>
    </a:accent2>
    <a:accent3>
      <a:srgbClr val="FF8F19"/>
    </a:accent3>
    <a:accent4>
      <a:srgbClr val="8064A2"/>
    </a:accent4>
    <a:accent5>
      <a:srgbClr val="00B0D8"/>
    </a:accent5>
    <a:accent6>
      <a:srgbClr val="E86D20"/>
    </a:accent6>
    <a:hlink>
      <a:srgbClr val="3F3F3F"/>
    </a:hlink>
    <a:folHlink>
      <a:srgbClr val="807F8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GHA">
    <a:dk1>
      <a:srgbClr val="0D0D0D"/>
    </a:dk1>
    <a:lt1>
      <a:sysClr val="window" lastClr="FFFFFF"/>
    </a:lt1>
    <a:dk2>
      <a:srgbClr val="807F84"/>
    </a:dk2>
    <a:lt2>
      <a:srgbClr val="EEECE1"/>
    </a:lt2>
    <a:accent1>
      <a:srgbClr val="FAE300"/>
    </a:accent1>
    <a:accent2>
      <a:srgbClr val="70FFBF"/>
    </a:accent2>
    <a:accent3>
      <a:srgbClr val="FF8F19"/>
    </a:accent3>
    <a:accent4>
      <a:srgbClr val="8064A2"/>
    </a:accent4>
    <a:accent5>
      <a:srgbClr val="00B0D8"/>
    </a:accent5>
    <a:accent6>
      <a:srgbClr val="E86D20"/>
    </a:accent6>
    <a:hlink>
      <a:srgbClr val="3F3F3F"/>
    </a:hlink>
    <a:folHlink>
      <a:srgbClr val="807F8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GHA">
    <a:dk1>
      <a:srgbClr val="0D0D0D"/>
    </a:dk1>
    <a:lt1>
      <a:sysClr val="window" lastClr="FFFFFF"/>
    </a:lt1>
    <a:dk2>
      <a:srgbClr val="807F84"/>
    </a:dk2>
    <a:lt2>
      <a:srgbClr val="EEECE1"/>
    </a:lt2>
    <a:accent1>
      <a:srgbClr val="FAE300"/>
    </a:accent1>
    <a:accent2>
      <a:srgbClr val="70FFBF"/>
    </a:accent2>
    <a:accent3>
      <a:srgbClr val="FF8F19"/>
    </a:accent3>
    <a:accent4>
      <a:srgbClr val="8064A2"/>
    </a:accent4>
    <a:accent5>
      <a:srgbClr val="00B0D8"/>
    </a:accent5>
    <a:accent6>
      <a:srgbClr val="E86D20"/>
    </a:accent6>
    <a:hlink>
      <a:srgbClr val="3F3F3F"/>
    </a:hlink>
    <a:folHlink>
      <a:srgbClr val="807F8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GHA">
    <a:dk1>
      <a:srgbClr val="0D0D0D"/>
    </a:dk1>
    <a:lt1>
      <a:sysClr val="window" lastClr="FFFFFF"/>
    </a:lt1>
    <a:dk2>
      <a:srgbClr val="807F84"/>
    </a:dk2>
    <a:lt2>
      <a:srgbClr val="EEECE1"/>
    </a:lt2>
    <a:accent1>
      <a:srgbClr val="FAE300"/>
    </a:accent1>
    <a:accent2>
      <a:srgbClr val="70FFBF"/>
    </a:accent2>
    <a:accent3>
      <a:srgbClr val="FF8F19"/>
    </a:accent3>
    <a:accent4>
      <a:srgbClr val="8064A2"/>
    </a:accent4>
    <a:accent5>
      <a:srgbClr val="00B0D8"/>
    </a:accent5>
    <a:accent6>
      <a:srgbClr val="E86D20"/>
    </a:accent6>
    <a:hlink>
      <a:srgbClr val="3F3F3F"/>
    </a:hlink>
    <a:folHlink>
      <a:srgbClr val="807F8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GHA">
    <a:dk1>
      <a:srgbClr val="0D0D0D"/>
    </a:dk1>
    <a:lt1>
      <a:sysClr val="window" lastClr="FFFFFF"/>
    </a:lt1>
    <a:dk2>
      <a:srgbClr val="807F84"/>
    </a:dk2>
    <a:lt2>
      <a:srgbClr val="EEECE1"/>
    </a:lt2>
    <a:accent1>
      <a:srgbClr val="FAE300"/>
    </a:accent1>
    <a:accent2>
      <a:srgbClr val="70FFBF"/>
    </a:accent2>
    <a:accent3>
      <a:srgbClr val="FF8F19"/>
    </a:accent3>
    <a:accent4>
      <a:srgbClr val="8064A2"/>
    </a:accent4>
    <a:accent5>
      <a:srgbClr val="00B0D8"/>
    </a:accent5>
    <a:accent6>
      <a:srgbClr val="E86D20"/>
    </a:accent6>
    <a:hlink>
      <a:srgbClr val="3F3F3F"/>
    </a:hlink>
    <a:folHlink>
      <a:srgbClr val="807F8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GHA">
    <a:dk1>
      <a:srgbClr val="0D0D0D"/>
    </a:dk1>
    <a:lt1>
      <a:sysClr val="window" lastClr="FFFFFF"/>
    </a:lt1>
    <a:dk2>
      <a:srgbClr val="807F84"/>
    </a:dk2>
    <a:lt2>
      <a:srgbClr val="EEECE1"/>
    </a:lt2>
    <a:accent1>
      <a:srgbClr val="FAE300"/>
    </a:accent1>
    <a:accent2>
      <a:srgbClr val="70FFBF"/>
    </a:accent2>
    <a:accent3>
      <a:srgbClr val="FF8F19"/>
    </a:accent3>
    <a:accent4>
      <a:srgbClr val="8064A2"/>
    </a:accent4>
    <a:accent5>
      <a:srgbClr val="00B0D8"/>
    </a:accent5>
    <a:accent6>
      <a:srgbClr val="E86D20"/>
    </a:accent6>
    <a:hlink>
      <a:srgbClr val="3F3F3F"/>
    </a:hlink>
    <a:folHlink>
      <a:srgbClr val="807F8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GHA">
    <a:dk1>
      <a:srgbClr val="0D0D0D"/>
    </a:dk1>
    <a:lt1>
      <a:sysClr val="window" lastClr="FFFFFF"/>
    </a:lt1>
    <a:dk2>
      <a:srgbClr val="807F84"/>
    </a:dk2>
    <a:lt2>
      <a:srgbClr val="EEECE1"/>
    </a:lt2>
    <a:accent1>
      <a:srgbClr val="FAE300"/>
    </a:accent1>
    <a:accent2>
      <a:srgbClr val="70FFBF"/>
    </a:accent2>
    <a:accent3>
      <a:srgbClr val="FF8F19"/>
    </a:accent3>
    <a:accent4>
      <a:srgbClr val="8064A2"/>
    </a:accent4>
    <a:accent5>
      <a:srgbClr val="00B0D8"/>
    </a:accent5>
    <a:accent6>
      <a:srgbClr val="E86D20"/>
    </a:accent6>
    <a:hlink>
      <a:srgbClr val="3F3F3F"/>
    </a:hlink>
    <a:folHlink>
      <a:srgbClr val="807F8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GHA">
    <a:dk1>
      <a:srgbClr val="0D0D0D"/>
    </a:dk1>
    <a:lt1>
      <a:sysClr val="window" lastClr="FFFFFF"/>
    </a:lt1>
    <a:dk2>
      <a:srgbClr val="807F84"/>
    </a:dk2>
    <a:lt2>
      <a:srgbClr val="EEECE1"/>
    </a:lt2>
    <a:accent1>
      <a:srgbClr val="FAE300"/>
    </a:accent1>
    <a:accent2>
      <a:srgbClr val="70FFBF"/>
    </a:accent2>
    <a:accent3>
      <a:srgbClr val="FF8F19"/>
    </a:accent3>
    <a:accent4>
      <a:srgbClr val="8064A2"/>
    </a:accent4>
    <a:accent5>
      <a:srgbClr val="00B0D8"/>
    </a:accent5>
    <a:accent6>
      <a:srgbClr val="E86D20"/>
    </a:accent6>
    <a:hlink>
      <a:srgbClr val="3F3F3F"/>
    </a:hlink>
    <a:folHlink>
      <a:srgbClr val="807F8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GHA">
    <a:dk1>
      <a:srgbClr val="0D0D0D"/>
    </a:dk1>
    <a:lt1>
      <a:sysClr val="window" lastClr="FFFFFF"/>
    </a:lt1>
    <a:dk2>
      <a:srgbClr val="807F84"/>
    </a:dk2>
    <a:lt2>
      <a:srgbClr val="EEECE1"/>
    </a:lt2>
    <a:accent1>
      <a:srgbClr val="FAE300"/>
    </a:accent1>
    <a:accent2>
      <a:srgbClr val="70FFBF"/>
    </a:accent2>
    <a:accent3>
      <a:srgbClr val="FF8F19"/>
    </a:accent3>
    <a:accent4>
      <a:srgbClr val="8064A2"/>
    </a:accent4>
    <a:accent5>
      <a:srgbClr val="00B0D8"/>
    </a:accent5>
    <a:accent6>
      <a:srgbClr val="E86D20"/>
    </a:accent6>
    <a:hlink>
      <a:srgbClr val="3F3F3F"/>
    </a:hlink>
    <a:folHlink>
      <a:srgbClr val="807F8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GHA">
    <a:dk1>
      <a:srgbClr val="0D0D0D"/>
    </a:dk1>
    <a:lt1>
      <a:sysClr val="window" lastClr="FFFFFF"/>
    </a:lt1>
    <a:dk2>
      <a:srgbClr val="807F84"/>
    </a:dk2>
    <a:lt2>
      <a:srgbClr val="EEECE1"/>
    </a:lt2>
    <a:accent1>
      <a:srgbClr val="FAE300"/>
    </a:accent1>
    <a:accent2>
      <a:srgbClr val="70FFBF"/>
    </a:accent2>
    <a:accent3>
      <a:srgbClr val="FF8F19"/>
    </a:accent3>
    <a:accent4>
      <a:srgbClr val="8064A2"/>
    </a:accent4>
    <a:accent5>
      <a:srgbClr val="00B0D8"/>
    </a:accent5>
    <a:accent6>
      <a:srgbClr val="E86D20"/>
    </a:accent6>
    <a:hlink>
      <a:srgbClr val="3F3F3F"/>
    </a:hlink>
    <a:folHlink>
      <a:srgbClr val="807F8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GHA">
    <a:dk1>
      <a:srgbClr val="0D0D0D"/>
    </a:dk1>
    <a:lt1>
      <a:sysClr val="window" lastClr="FFFFFF"/>
    </a:lt1>
    <a:dk2>
      <a:srgbClr val="807F84"/>
    </a:dk2>
    <a:lt2>
      <a:srgbClr val="EEECE1"/>
    </a:lt2>
    <a:accent1>
      <a:srgbClr val="FAE300"/>
    </a:accent1>
    <a:accent2>
      <a:srgbClr val="70FFBF"/>
    </a:accent2>
    <a:accent3>
      <a:srgbClr val="FF8F19"/>
    </a:accent3>
    <a:accent4>
      <a:srgbClr val="8064A2"/>
    </a:accent4>
    <a:accent5>
      <a:srgbClr val="00B0D8"/>
    </a:accent5>
    <a:accent6>
      <a:srgbClr val="E86D20"/>
    </a:accent6>
    <a:hlink>
      <a:srgbClr val="3F3F3F"/>
    </a:hlink>
    <a:folHlink>
      <a:srgbClr val="807F8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GHA">
    <a:dk1>
      <a:srgbClr val="0D0D0D"/>
    </a:dk1>
    <a:lt1>
      <a:sysClr val="window" lastClr="FFFFFF"/>
    </a:lt1>
    <a:dk2>
      <a:srgbClr val="807F84"/>
    </a:dk2>
    <a:lt2>
      <a:srgbClr val="EEECE1"/>
    </a:lt2>
    <a:accent1>
      <a:srgbClr val="FAE300"/>
    </a:accent1>
    <a:accent2>
      <a:srgbClr val="70FFBF"/>
    </a:accent2>
    <a:accent3>
      <a:srgbClr val="FF8F19"/>
    </a:accent3>
    <a:accent4>
      <a:srgbClr val="8064A2"/>
    </a:accent4>
    <a:accent5>
      <a:srgbClr val="00B0D8"/>
    </a:accent5>
    <a:accent6>
      <a:srgbClr val="E86D20"/>
    </a:accent6>
    <a:hlink>
      <a:srgbClr val="3F3F3F"/>
    </a:hlink>
    <a:folHlink>
      <a:srgbClr val="807F8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GHA">
    <a:dk1>
      <a:srgbClr val="0D0D0D"/>
    </a:dk1>
    <a:lt1>
      <a:sysClr val="window" lastClr="FFFFFF"/>
    </a:lt1>
    <a:dk2>
      <a:srgbClr val="807F84"/>
    </a:dk2>
    <a:lt2>
      <a:srgbClr val="EEECE1"/>
    </a:lt2>
    <a:accent1>
      <a:srgbClr val="FAE300"/>
    </a:accent1>
    <a:accent2>
      <a:srgbClr val="70FFBF"/>
    </a:accent2>
    <a:accent3>
      <a:srgbClr val="FF8F19"/>
    </a:accent3>
    <a:accent4>
      <a:srgbClr val="8064A2"/>
    </a:accent4>
    <a:accent5>
      <a:srgbClr val="00B0D8"/>
    </a:accent5>
    <a:accent6>
      <a:srgbClr val="E86D20"/>
    </a:accent6>
    <a:hlink>
      <a:srgbClr val="3F3F3F"/>
    </a:hlink>
    <a:folHlink>
      <a:srgbClr val="807F8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GHA">
    <a:dk1>
      <a:srgbClr val="0D0D0D"/>
    </a:dk1>
    <a:lt1>
      <a:sysClr val="window" lastClr="FFFFFF"/>
    </a:lt1>
    <a:dk2>
      <a:srgbClr val="807F84"/>
    </a:dk2>
    <a:lt2>
      <a:srgbClr val="EEECE1"/>
    </a:lt2>
    <a:accent1>
      <a:srgbClr val="FAE300"/>
    </a:accent1>
    <a:accent2>
      <a:srgbClr val="70FFBF"/>
    </a:accent2>
    <a:accent3>
      <a:srgbClr val="FF8F19"/>
    </a:accent3>
    <a:accent4>
      <a:srgbClr val="8064A2"/>
    </a:accent4>
    <a:accent5>
      <a:srgbClr val="00B0D8"/>
    </a:accent5>
    <a:accent6>
      <a:srgbClr val="E86D20"/>
    </a:accent6>
    <a:hlink>
      <a:srgbClr val="3F3F3F"/>
    </a:hlink>
    <a:folHlink>
      <a:srgbClr val="807F8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GHA presentation grey</Template>
  <TotalTime>2178</TotalTime>
  <Words>1717</Words>
  <Application>Microsoft Office PowerPoint</Application>
  <PresentationFormat>On-screen Show (4:3)</PresentationFormat>
  <Paragraphs>717</Paragraphs>
  <Slides>45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Times New Roman</vt:lpstr>
      <vt:lpstr>Verdana</vt:lpstr>
      <vt:lpstr>GHA presentation grey</vt:lpstr>
      <vt:lpstr>Global Trends: DRR and Preparedness in Context</vt:lpstr>
      <vt:lpstr>Slide 2</vt:lpstr>
      <vt:lpstr>Where we spend HA...</vt:lpstr>
      <vt:lpstr>Where we spend ODA...</vt:lpstr>
      <vt:lpstr>Aid is rising...</vt:lpstr>
      <vt:lpstr>...and donors have different priorities.</vt:lpstr>
      <vt:lpstr>Slide 7</vt:lpstr>
      <vt:lpstr>Donor governments under pressure...</vt:lpstr>
      <vt:lpstr>... and total aid doesn’t appear affected...</vt:lpstr>
      <vt:lpstr>... But figures mask individual changes...</vt:lpstr>
      <vt:lpstr>Slide 11</vt:lpstr>
      <vt:lpstr>Slide 12</vt:lpstr>
      <vt:lpstr>And natural disasters...</vt:lpstr>
      <vt:lpstr>And remains very concentrated.</vt:lpstr>
      <vt:lpstr>Slide 15</vt:lpstr>
      <vt:lpstr>Do we understand the full context of humanitarian aid? Globally?</vt:lpstr>
      <vt:lpstr>What about private contributions?</vt:lpstr>
      <vt:lpstr>...peacekeeping?</vt:lpstr>
      <vt:lpstr>And the military? Afghanistan?</vt:lpstr>
      <vt:lpstr>Money sent home?</vt:lpstr>
      <vt:lpstr>Slide 21</vt:lpstr>
      <vt:lpstr>Slide 22</vt:lpstr>
      <vt:lpstr>DRR and Preparedness: The Challenge of Counting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DRR Tracking Conclusions</vt:lpstr>
      <vt:lpstr>Needs, equity, choice and prioritisation?</vt:lpstr>
      <vt:lpstr>Humanitarian needs are still going up...</vt:lpstr>
      <vt:lpstr>... the number of undernourished is going up</vt:lpstr>
      <vt:lpstr>Slide 42</vt:lpstr>
      <vt:lpstr>Over time?</vt:lpstr>
      <vt:lpstr>Slide 44</vt:lpstr>
      <vt:lpstr>Clarity Counts.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LisaW</dc:creator>
  <cp:lastModifiedBy>398</cp:lastModifiedBy>
  <cp:revision>282</cp:revision>
  <dcterms:created xsi:type="dcterms:W3CDTF">2011-02-23T11:33:01Z</dcterms:created>
  <dcterms:modified xsi:type="dcterms:W3CDTF">2011-04-13T07:03:06Z</dcterms:modified>
</cp:coreProperties>
</file>